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0160000" cy="7620000"/>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297" autoAdjust="0"/>
    <p:restoredTop sz="90929"/>
  </p:normalViewPr>
  <p:slideViewPr>
    <p:cSldViewPr>
      <p:cViewPr varScale="1">
        <p:scale>
          <a:sx n="72" d="100"/>
          <a:sy n="72" d="100"/>
        </p:scale>
        <p:origin x="-23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366963"/>
            <a:ext cx="8636000" cy="16335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4318000"/>
            <a:ext cx="7112000" cy="194786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15EE00-639A-46E8-9FC8-DA38A9709430}"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3EEE99-4CA6-49D5-BACC-AF263975DD2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9000" y="676275"/>
            <a:ext cx="2159000" cy="60975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676275"/>
            <a:ext cx="6324600" cy="6097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22630CF-ECD5-4BFD-AB48-EE1CA4F208E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4D7EBE4-3E11-40B6-B078-E745619B9F2F}"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3275" y="4895850"/>
            <a:ext cx="8636000" cy="15144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3275" y="3228975"/>
            <a:ext cx="8636000" cy="1666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961363-2407-4BB2-89ED-84B50CD864A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56200" y="2200275"/>
            <a:ext cx="4241800" cy="4573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3923E42-2CD2-464D-84E6-E9256E9F755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4800"/>
            <a:ext cx="9144000" cy="1270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1704975"/>
            <a:ext cx="4489450"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2416175"/>
            <a:ext cx="4489450"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0963" y="1704975"/>
            <a:ext cx="4491037" cy="711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0963" y="2416175"/>
            <a:ext cx="4491037" cy="43910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AC97AE2-FFE1-478F-9D31-808D71552ED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1789D22-949B-4FB3-890D-727FD4F5CE9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85BB8C6-1F61-4E73-B29D-3660C71F0B6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0" y="303213"/>
            <a:ext cx="3343275" cy="12906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1925" y="303213"/>
            <a:ext cx="5680075" cy="65039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0" y="1593850"/>
            <a:ext cx="3343275" cy="52133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232B550-0BC4-450F-AE49-A77D2603A37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0725" y="5334000"/>
            <a:ext cx="6096000" cy="6302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0725" y="681038"/>
            <a:ext cx="60960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90725" y="5964238"/>
            <a:ext cx="6096000" cy="8937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384815B-4286-4DEC-8F49-7C0089A7DDF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676275"/>
            <a:ext cx="8636000" cy="127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62000" y="2200275"/>
            <a:ext cx="8636000" cy="4573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762000" y="6942138"/>
            <a:ext cx="2117725"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470275" y="6942138"/>
            <a:ext cx="3219450"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7280275" y="6942138"/>
            <a:ext cx="2119313" cy="5095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38F5B5D-82CD-4655-B68E-6A1152D3DD2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en.wikipedia.org/wiki/Cher_River"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11.jpeg"/><Relationship Id="rId3" Type="http://schemas.openxmlformats.org/officeDocument/2006/relationships/image" Target="../media/image14.jpeg"/><Relationship Id="rId7" Type="http://schemas.openxmlformats.org/officeDocument/2006/relationships/image" Target="../media/image17.jpeg"/><Relationship Id="rId12" Type="http://schemas.openxmlformats.org/officeDocument/2006/relationships/image" Target="../media/image22.jpeg"/><Relationship Id="rId2" Type="http://schemas.openxmlformats.org/officeDocument/2006/relationships/image" Target="../media/image13.jpeg"/><Relationship Id="rId1" Type="http://schemas.openxmlformats.org/officeDocument/2006/relationships/slideLayout" Target="../slideLayouts/slideLayout1.xml"/><Relationship Id="rId6" Type="http://schemas.openxmlformats.org/officeDocument/2006/relationships/image" Target="../media/image16.jpeg"/><Relationship Id="rId11" Type="http://schemas.openxmlformats.org/officeDocument/2006/relationships/image" Target="../media/image21.jpeg"/><Relationship Id="rId5" Type="http://schemas.openxmlformats.org/officeDocument/2006/relationships/image" Target="../media/image12.jpeg"/><Relationship Id="rId15" Type="http://schemas.openxmlformats.org/officeDocument/2006/relationships/image" Target="../media/image24.jpeg"/><Relationship Id="rId10" Type="http://schemas.openxmlformats.org/officeDocument/2006/relationships/image" Target="../media/image20.jpeg"/><Relationship Id="rId4" Type="http://schemas.openxmlformats.org/officeDocument/2006/relationships/image" Target="../media/image15.jpeg"/><Relationship Id="rId9" Type="http://schemas.openxmlformats.org/officeDocument/2006/relationships/image" Target="../media/image19.jpeg"/><Relationship Id="rId14"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hyperlink" Target="http://en.wikipedia.org/wiki/Jean_Goujon" TargetMode="External"/><Relationship Id="rId7" Type="http://schemas.openxmlformats.org/officeDocument/2006/relationships/hyperlink" Target="http://en.wikipedia.org/wiki/Sauvage" TargetMode="External"/><Relationship Id="rId2" Type="http://schemas.openxmlformats.org/officeDocument/2006/relationships/hyperlink" Target="http://en.wikipedia.org/wiki/Diane_de_Poitiers" TargetMode="External"/><Relationship Id="rId1" Type="http://schemas.openxmlformats.org/officeDocument/2006/relationships/slideLayout" Target="../slideLayouts/slideLayout4.xml"/><Relationship Id="rId6" Type="http://schemas.openxmlformats.org/officeDocument/2006/relationships/hyperlink" Target="http://en.wikipedia.org/wiki/Coffer" TargetMode="External"/><Relationship Id="rId5" Type="http://schemas.openxmlformats.org/officeDocument/2006/relationships/hyperlink" Target="http://en.wikipedia.org/wiki/Catherine_de%27_Medici" TargetMode="External"/><Relationship Id="rId4" Type="http://schemas.openxmlformats.org/officeDocument/2006/relationships/hyperlink" Target="http://en.wikipedia.org/wiki/Fontainebleau_Schoo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ctrTitle"/>
          </p:nvPr>
        </p:nvSpPr>
        <p:spPr>
          <a:xfrm>
            <a:off x="958850" y="711200"/>
            <a:ext cx="8450263" cy="1222375"/>
          </a:xfrm>
        </p:spPr>
        <p:txBody>
          <a:bodyPr lIns="0" tIns="0" rIns="0" bIns="0" anchor="t"/>
          <a:lstStyle/>
          <a:p>
            <a:pPr>
              <a:lnSpc>
                <a:spcPct val="95000"/>
              </a:lnSpc>
            </a:pPr>
            <a:r>
              <a:rPr lang="en-US" sz="4800">
                <a:solidFill>
                  <a:srgbClr val="FFFFFF"/>
                </a:solidFill>
                <a:latin typeface="Times" pitchFamily="34"/>
              </a:rPr>
              <a:t>Chateau de Chenonceau</a:t>
            </a:r>
          </a:p>
        </p:txBody>
      </p:sp>
      <p:sp>
        <p:nvSpPr>
          <p:cNvPr id="2050" name="Rectangle 2"/>
          <p:cNvSpPr>
            <a:spLocks noGrp="1" noChangeArrowheads="1"/>
          </p:cNvSpPr>
          <p:nvPr>
            <p:ph type="subTitle" idx="1"/>
          </p:nvPr>
        </p:nvSpPr>
        <p:spPr>
          <a:xfrm>
            <a:off x="1771650" y="1422400"/>
            <a:ext cx="6613525" cy="919163"/>
          </a:xfrm>
        </p:spPr>
        <p:txBody>
          <a:bodyPr lIns="0" tIns="0" rIns="0" bIns="0"/>
          <a:lstStyle/>
          <a:p>
            <a:pPr>
              <a:lnSpc>
                <a:spcPct val="95000"/>
              </a:lnSpc>
              <a:spcBef>
                <a:spcPct val="0"/>
              </a:spcBef>
            </a:pPr>
            <a:r>
              <a:rPr lang="en-US">
                <a:solidFill>
                  <a:srgbClr val="FFFFFF"/>
                </a:solidFill>
                <a:latin typeface="Times" pitchFamily="34"/>
              </a:rPr>
              <a:t>"The Castle of Ladies"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146050" y="1219200"/>
            <a:ext cx="10020300" cy="6170613"/>
          </a:xfrm>
        </p:spPr>
        <p:txBody>
          <a:bodyPr lIns="0" tIns="0" rIns="0" bIns="0"/>
          <a:lstStyle/>
          <a:p>
            <a:pPr marL="0" indent="0">
              <a:lnSpc>
                <a:spcPct val="95000"/>
              </a:lnSpc>
              <a:spcBef>
                <a:spcPct val="0"/>
              </a:spcBef>
              <a:buFontTx/>
              <a:buNone/>
            </a:pPr>
            <a:r>
              <a:rPr lang="en-US" sz="2700">
                <a:solidFill>
                  <a:srgbClr val="000000"/>
                </a:solidFill>
                <a:latin typeface="sans-serif" pitchFamily="34"/>
              </a:rPr>
              <a:t>Chenonceau's kitchens are located in the huge bases which </a:t>
            </a:r>
            <a:endParaRPr lang="en-US"/>
          </a:p>
          <a:p>
            <a:pPr marL="0" indent="0">
              <a:lnSpc>
                <a:spcPct val="95000"/>
              </a:lnSpc>
              <a:spcBef>
                <a:spcPct val="0"/>
              </a:spcBef>
              <a:buFontTx/>
              <a:buNone/>
            </a:pPr>
            <a:r>
              <a:rPr lang="en-US" sz="2700">
                <a:solidFill>
                  <a:srgbClr val="000000"/>
                </a:solidFill>
                <a:latin typeface="sans-serif" pitchFamily="34"/>
              </a:rPr>
              <a:t>form the first two piers sitting on the bed of the </a:t>
            </a:r>
            <a:r>
              <a:rPr lang="en-US" sz="2700" u="sng">
                <a:solidFill>
                  <a:srgbClr val="0645AD"/>
                </a:solidFill>
                <a:latin typeface="sans-serif" pitchFamily="34"/>
                <a:hlinkClick r:id="rId2"/>
              </a:rPr>
              <a:t>river Cher</a:t>
            </a:r>
            <a:r>
              <a:rPr lang="en-US" sz="2700">
                <a:solidFill>
                  <a:srgbClr val="000000"/>
                </a:solidFill>
                <a:latin typeface="sans-serif" pitchFamily="34"/>
              </a:rPr>
              <a:t>. A </a:t>
            </a:r>
            <a:endParaRPr lang="en-US"/>
          </a:p>
          <a:p>
            <a:pPr marL="0" indent="0">
              <a:lnSpc>
                <a:spcPct val="95000"/>
              </a:lnSpc>
              <a:spcBef>
                <a:spcPct val="0"/>
              </a:spcBef>
              <a:buFontTx/>
              <a:buNone/>
            </a:pPr>
            <a:r>
              <a:rPr lang="en-US" sz="2700">
                <a:solidFill>
                  <a:srgbClr val="000000"/>
                </a:solidFill>
                <a:latin typeface="sans-serif" pitchFamily="34"/>
              </a:rPr>
              <a:t>bridge crosses from one pier to the other, leading to the </a:t>
            </a:r>
            <a:endParaRPr lang="en-US"/>
          </a:p>
          <a:p>
            <a:pPr marL="0" indent="0">
              <a:lnSpc>
                <a:spcPct val="95000"/>
              </a:lnSpc>
              <a:spcBef>
                <a:spcPct val="0"/>
              </a:spcBef>
              <a:buFontTx/>
              <a:buNone/>
            </a:pPr>
            <a:r>
              <a:rPr lang="en-US" sz="2700">
                <a:solidFill>
                  <a:srgbClr val="000000"/>
                </a:solidFill>
                <a:latin typeface="sans-serif" pitchFamily="34"/>
              </a:rPr>
              <a:t>kitchen itself. A platform where boats with supplies would draw </a:t>
            </a:r>
            <a:endParaRPr lang="en-US"/>
          </a:p>
          <a:p>
            <a:pPr marL="0" indent="0">
              <a:lnSpc>
                <a:spcPct val="95000"/>
              </a:lnSpc>
              <a:spcBef>
                <a:spcPct val="0"/>
              </a:spcBef>
              <a:buFontTx/>
              <a:buNone/>
            </a:pPr>
            <a:r>
              <a:rPr lang="en-US" sz="2700">
                <a:solidFill>
                  <a:srgbClr val="000000"/>
                </a:solidFill>
                <a:latin typeface="sans-serif" pitchFamily="34"/>
              </a:rPr>
              <a:t>alongside is, according to legend, called </a:t>
            </a:r>
            <a:r>
              <a:rPr lang="en-US" sz="2700" i="1">
                <a:solidFill>
                  <a:srgbClr val="000000"/>
                </a:solidFill>
                <a:latin typeface="sans-serif" pitchFamily="34"/>
              </a:rPr>
              <a:t>Diane's bath</a:t>
            </a:r>
            <a:r>
              <a:rPr lang="en-US" sz="2700">
                <a:solidFill>
                  <a:srgbClr val="000000"/>
                </a:solidFill>
                <a:latin typeface="sans-serif" pitchFamily="34"/>
              </a:rPr>
              <a:t>.</a:t>
            </a:r>
            <a:endParaRPr lang="en-US"/>
          </a:p>
          <a:p>
            <a:pPr marL="0" indent="0">
              <a:lnSpc>
                <a:spcPct val="95000"/>
              </a:lnSpc>
              <a:spcBef>
                <a:spcPct val="0"/>
              </a:spcBef>
              <a:buFontTx/>
              <a:buNone/>
            </a:pPr>
            <a:endParaRPr lang="en-US" sz="2700">
              <a:solidFill>
                <a:srgbClr val="000000"/>
              </a:solidFill>
              <a:latin typeface="sans-serif" pitchFamily="34"/>
            </a:endParaRPr>
          </a:p>
          <a:p>
            <a:pPr marL="0" indent="0">
              <a:lnSpc>
                <a:spcPct val="95000"/>
              </a:lnSpc>
              <a:spcBef>
                <a:spcPct val="0"/>
              </a:spcBef>
              <a:buFontTx/>
              <a:buNone/>
            </a:pPr>
            <a:r>
              <a:rPr lang="en-US" sz="2700">
                <a:solidFill>
                  <a:srgbClr val="000000"/>
                </a:solidFill>
                <a:latin typeface="sans-serif" pitchFamily="34"/>
              </a:rPr>
              <a:t>The pantry is a low room with two intersecting vaults. Its 16th </a:t>
            </a:r>
            <a:endParaRPr lang="en-US"/>
          </a:p>
          <a:p>
            <a:pPr marL="0" indent="0">
              <a:lnSpc>
                <a:spcPct val="95000"/>
              </a:lnSpc>
              <a:spcBef>
                <a:spcPct val="0"/>
              </a:spcBef>
              <a:buFontTx/>
              <a:buNone/>
            </a:pPr>
            <a:r>
              <a:rPr lang="en-US" sz="2700">
                <a:solidFill>
                  <a:srgbClr val="000000"/>
                </a:solidFill>
                <a:latin typeface="sans-serif" pitchFamily="34"/>
              </a:rPr>
              <a:t>century chimney is the Château's largest, next to the bread oven.</a:t>
            </a:r>
            <a:endParaRPr lang="en-US"/>
          </a:p>
          <a:p>
            <a:pPr marL="457200" lvl="1" indent="-342900">
              <a:lnSpc>
                <a:spcPct val="95000"/>
              </a:lnSpc>
              <a:spcBef>
                <a:spcPct val="0"/>
              </a:spcBef>
              <a:buClr>
                <a:srgbClr val="FF0000"/>
              </a:buClr>
              <a:buFont typeface="Wingdings" pitchFamily="2" charset="2"/>
              <a:buChar char="§"/>
            </a:pPr>
            <a:r>
              <a:rPr lang="en-US" sz="2100" i="1">
                <a:solidFill>
                  <a:srgbClr val="FF0000"/>
                </a:solidFill>
                <a:latin typeface="sans-serif" pitchFamily="34"/>
              </a:rPr>
              <a:t>The Dining room</a:t>
            </a:r>
            <a:r>
              <a:rPr lang="en-US" sz="2100">
                <a:solidFill>
                  <a:srgbClr val="FF0000"/>
                </a:solidFill>
                <a:latin typeface="sans-serif" pitchFamily="34"/>
              </a:rPr>
              <a:t>:</a:t>
            </a:r>
            <a:r>
              <a:rPr lang="en-US" sz="2100">
                <a:solidFill>
                  <a:srgbClr val="000000"/>
                </a:solidFill>
                <a:latin typeface="sans-serif" pitchFamily="34"/>
              </a:rPr>
              <a:t> reserved for the châteaus staff.</a:t>
            </a:r>
            <a:endParaRPr lang="en-US"/>
          </a:p>
          <a:p>
            <a:pPr marL="457200" lvl="1" indent="-342900">
              <a:lnSpc>
                <a:spcPct val="95000"/>
              </a:lnSpc>
              <a:spcBef>
                <a:spcPct val="0"/>
              </a:spcBef>
              <a:buClr>
                <a:srgbClr val="FF0000"/>
              </a:buClr>
              <a:buFont typeface="Wingdings" pitchFamily="2" charset="2"/>
              <a:buChar char="§"/>
            </a:pPr>
            <a:r>
              <a:rPr lang="en-US" sz="2100" i="1">
                <a:solidFill>
                  <a:srgbClr val="FF0000"/>
                </a:solidFill>
                <a:latin typeface="sans-serif" pitchFamily="34"/>
              </a:rPr>
              <a:t>The Butchery</a:t>
            </a:r>
            <a:r>
              <a:rPr lang="en-US" sz="2100">
                <a:solidFill>
                  <a:srgbClr val="FF0000"/>
                </a:solidFill>
                <a:latin typeface="sans-serif" pitchFamily="34"/>
              </a:rPr>
              <a:t>: </a:t>
            </a:r>
            <a:r>
              <a:rPr lang="en-US" sz="2100">
                <a:solidFill>
                  <a:srgbClr val="000000"/>
                </a:solidFill>
                <a:latin typeface="sans-serif" pitchFamily="34"/>
              </a:rPr>
              <a:t>in which you can still see the                                                          hooks for hanging game and the blocks for cutting it up.</a:t>
            </a:r>
          </a:p>
        </p:txBody>
      </p:sp>
      <p:pic>
        <p:nvPicPr>
          <p:cNvPr id="11268" name="Picture 4"/>
          <p:cNvPicPr>
            <a:picLocks noChangeAspect="1" noChangeArrowheads="1"/>
          </p:cNvPicPr>
          <p:nvPr/>
        </p:nvPicPr>
        <p:blipFill>
          <a:blip r:embed="rId3" cstate="print"/>
          <a:srcRect/>
          <a:stretch>
            <a:fillRect/>
          </a:stretch>
        </p:blipFill>
        <p:spPr bwMode="auto">
          <a:xfrm>
            <a:off x="7112000" y="5486400"/>
            <a:ext cx="2659063" cy="1779588"/>
          </a:xfrm>
          <a:prstGeom prst="rect">
            <a:avLst/>
          </a:prstGeom>
          <a:noFill/>
        </p:spPr>
      </p:pic>
      <p:sp>
        <p:nvSpPr>
          <p:cNvPr id="11269" name="Text Box 5"/>
          <p:cNvSpPr txBox="1">
            <a:spLocks noChangeArrowheads="1"/>
          </p:cNvSpPr>
          <p:nvPr/>
        </p:nvSpPr>
        <p:spPr bwMode="auto">
          <a:xfrm>
            <a:off x="246063" y="195263"/>
            <a:ext cx="4906962" cy="947737"/>
          </a:xfrm>
          <a:prstGeom prst="rect">
            <a:avLst/>
          </a:prstGeom>
          <a:noFill/>
          <a:ln w="9525">
            <a:noFill/>
            <a:miter lim="800000"/>
            <a:headEnd/>
            <a:tailEnd/>
          </a:ln>
          <a:effectLst/>
        </p:spPr>
        <p:txBody>
          <a:bodyPr lIns="0" tIns="0" rIns="0" bIns="0">
            <a:spAutoFit/>
          </a:bodyPr>
          <a:lstStyle/>
          <a:p>
            <a:pPr>
              <a:lnSpc>
                <a:spcPct val="95000"/>
              </a:lnSpc>
            </a:pPr>
            <a:r>
              <a:rPr lang="en-US" sz="4300">
                <a:solidFill>
                  <a:srgbClr val="332B29"/>
                </a:solidFill>
                <a:latin typeface="Arial" pitchFamily="34" charset="0"/>
              </a:rPr>
              <a:t>9. Kitchens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332B29"/>
                </a:solidFill>
                <a:latin typeface="Times" pitchFamily="34"/>
              </a:rPr>
              <a:t>10. Prices</a:t>
            </a:r>
          </a:p>
        </p:txBody>
      </p:sp>
      <p:sp>
        <p:nvSpPr>
          <p:cNvPr id="12290" name="Rectangle 2"/>
          <p:cNvSpPr>
            <a:spLocks noGrp="1" noChangeArrowheads="1"/>
          </p:cNvSpPr>
          <p:nvPr>
            <p:ph type="body" idx="1"/>
          </p:nvPr>
        </p:nvSpPr>
        <p:spPr>
          <a:xfrm>
            <a:off x="131763" y="1320800"/>
            <a:ext cx="9720262" cy="5676900"/>
          </a:xfrm>
        </p:spPr>
        <p:txBody>
          <a:bodyPr lIns="0" tIns="0" rIns="0" bIns="0"/>
          <a:lstStyle/>
          <a:p>
            <a:pPr marL="0" indent="0">
              <a:lnSpc>
                <a:spcPct val="95000"/>
              </a:lnSpc>
              <a:spcBef>
                <a:spcPct val="0"/>
              </a:spcBef>
              <a:buFontTx/>
              <a:buNone/>
            </a:pPr>
            <a:r>
              <a:rPr lang="en-US" sz="2700" b="1">
                <a:solidFill>
                  <a:srgbClr val="332B29"/>
                </a:solidFill>
                <a:latin typeface="Times" pitchFamily="34"/>
              </a:rPr>
              <a:t> </a:t>
            </a:r>
            <a:r>
              <a:rPr lang="en-US" sz="2400">
                <a:solidFill>
                  <a:srgbClr val="332B29"/>
                </a:solidFill>
                <a:latin typeface="Times" pitchFamily="34"/>
              </a:rPr>
              <a:t>Adults, Children from 7 to 18 years old, Students upon presentation of card</a:t>
            </a:r>
            <a:endParaRPr lang="en-US"/>
          </a:p>
          <a:p>
            <a:pPr marL="0" indent="0">
              <a:lnSpc>
                <a:spcPct val="95000"/>
              </a:lnSpc>
              <a:spcBef>
                <a:spcPct val="0"/>
              </a:spcBef>
              <a:buFontTx/>
              <a:buNone/>
            </a:pPr>
            <a:r>
              <a:rPr lang="en-US" sz="2700">
                <a:solidFill>
                  <a:srgbClr val="332B29"/>
                </a:solidFill>
                <a:latin typeface="Times" pitchFamily="34"/>
              </a:rPr>
              <a:t/>
            </a:r>
            <a:br>
              <a:rPr lang="en-US" sz="2700">
                <a:solidFill>
                  <a:srgbClr val="332B29"/>
                </a:solidFill>
                <a:latin typeface="Times" pitchFamily="34"/>
              </a:rPr>
            </a:br>
            <a:r>
              <a:rPr lang="en-US" sz="2700">
                <a:solidFill>
                  <a:srgbClr val="332B29"/>
                </a:solidFill>
                <a:latin typeface="Times" pitchFamily="34"/>
              </a:rPr>
              <a:t> </a:t>
            </a:r>
            <a:r>
              <a:rPr lang="en-US" sz="2700" b="1">
                <a:solidFill>
                  <a:srgbClr val="332B29"/>
                </a:solidFill>
                <a:latin typeface="Times" pitchFamily="34"/>
              </a:rPr>
              <a:t>Castle (with brochure)</a:t>
            </a:r>
            <a:r>
              <a:rPr lang="en-US" sz="2700">
                <a:solidFill>
                  <a:srgbClr val="332B29"/>
                </a:solidFill>
                <a:latin typeface="Times" pitchFamily="34"/>
              </a:rPr>
              <a:t> 10,50 € 8,50 € 8,50 €</a:t>
            </a:r>
            <a:endParaRPr lang="en-US"/>
          </a:p>
          <a:p>
            <a:pPr marL="0" indent="0">
              <a:lnSpc>
                <a:spcPct val="95000"/>
              </a:lnSpc>
              <a:spcBef>
                <a:spcPct val="0"/>
              </a:spcBef>
              <a:buFontTx/>
              <a:buNone/>
            </a:pPr>
            <a:r>
              <a:rPr lang="en-US" sz="2700" b="1">
                <a:solidFill>
                  <a:srgbClr val="332B29"/>
                </a:solidFill>
                <a:latin typeface="Times" pitchFamily="34"/>
              </a:rPr>
              <a:t>Castle (audio video guided tour) </a:t>
            </a:r>
            <a:r>
              <a:rPr lang="en-US" sz="2700">
                <a:solidFill>
                  <a:srgbClr val="332B29"/>
                </a:solidFill>
                <a:latin typeface="Times" pitchFamily="34"/>
              </a:rPr>
              <a:t> 14,50 € 12,50 € 12,50 € </a:t>
            </a:r>
            <a:endParaRPr lang="en-US"/>
          </a:p>
          <a:p>
            <a:pPr marL="0" indent="0">
              <a:lnSpc>
                <a:spcPct val="95000"/>
              </a:lnSpc>
              <a:spcBef>
                <a:spcPct val="0"/>
              </a:spcBef>
              <a:buFontTx/>
              <a:buNone/>
            </a:pPr>
            <a:r>
              <a:rPr lang="en-US" sz="2700" b="1">
                <a:solidFill>
                  <a:srgbClr val="332B29"/>
                </a:solidFill>
                <a:latin typeface="Times" pitchFamily="34"/>
              </a:rPr>
              <a:t>Castle (with brochure) and Wax Museum</a:t>
            </a:r>
            <a:r>
              <a:rPr lang="en-US" sz="2700">
                <a:solidFill>
                  <a:srgbClr val="332B29"/>
                </a:solidFill>
                <a:latin typeface="Times" pitchFamily="34"/>
              </a:rPr>
              <a:t> 12,50 € 11,00 € 11,00 € </a:t>
            </a:r>
            <a:r>
              <a:rPr lang="en-US" sz="2700" b="1">
                <a:solidFill>
                  <a:srgbClr val="332B29"/>
                </a:solidFill>
                <a:latin typeface="Times" pitchFamily="34"/>
              </a:rPr>
              <a:t> </a:t>
            </a:r>
            <a:endParaRPr lang="en-US"/>
          </a:p>
          <a:p>
            <a:pPr marL="0" indent="0">
              <a:lnSpc>
                <a:spcPct val="95000"/>
              </a:lnSpc>
              <a:spcBef>
                <a:spcPct val="0"/>
              </a:spcBef>
              <a:buFontTx/>
              <a:buNone/>
            </a:pPr>
            <a:r>
              <a:rPr lang="en-US" sz="2700" b="1">
                <a:solidFill>
                  <a:srgbClr val="332B29"/>
                </a:solidFill>
                <a:latin typeface="Times" pitchFamily="34"/>
              </a:rPr>
              <a:t> </a:t>
            </a:r>
            <a:endParaRPr lang="en-US"/>
          </a:p>
          <a:p>
            <a:pPr marL="0" indent="0">
              <a:lnSpc>
                <a:spcPct val="95000"/>
              </a:lnSpc>
              <a:spcBef>
                <a:spcPct val="0"/>
              </a:spcBef>
              <a:buFontTx/>
              <a:buNone/>
            </a:pPr>
            <a:r>
              <a:rPr lang="en-US" sz="2700" b="1">
                <a:solidFill>
                  <a:srgbClr val="332B29"/>
                </a:solidFill>
                <a:latin typeface="Times" pitchFamily="34"/>
              </a:rPr>
              <a:t>GROUPS (groups of over 20)</a:t>
            </a:r>
            <a:r>
              <a:rPr lang="en-US" sz="2700">
                <a:solidFill>
                  <a:srgbClr val="332B29"/>
                </a:solidFill>
                <a:latin typeface="Times" pitchFamily="34"/>
              </a:rPr>
              <a:t> </a:t>
            </a:r>
            <a:r>
              <a:rPr lang="en-US" sz="2700" b="1">
                <a:solidFill>
                  <a:srgbClr val="332B29"/>
                </a:solidFill>
                <a:latin typeface="Times" pitchFamily="34"/>
              </a:rPr>
              <a:t>Castle (with brochure)</a:t>
            </a:r>
            <a:r>
              <a:rPr lang="en-US" sz="2700">
                <a:solidFill>
                  <a:srgbClr val="332B29"/>
                </a:solidFill>
                <a:latin typeface="Times" pitchFamily="34"/>
              </a:rPr>
              <a:t> 8,50 € </a:t>
            </a:r>
            <a:endParaRPr lang="en-US"/>
          </a:p>
          <a:p>
            <a:pPr marL="0" indent="0">
              <a:lnSpc>
                <a:spcPct val="95000"/>
              </a:lnSpc>
              <a:spcBef>
                <a:spcPct val="0"/>
              </a:spcBef>
              <a:buFontTx/>
              <a:buNone/>
            </a:pPr>
            <a:r>
              <a:rPr lang="en-US" sz="2700" b="1">
                <a:solidFill>
                  <a:srgbClr val="332B29"/>
                </a:solidFill>
                <a:latin typeface="Times" pitchFamily="34"/>
              </a:rPr>
              <a:t>Castle (with brochure) and Wax Museum</a:t>
            </a:r>
            <a:r>
              <a:rPr lang="en-US" sz="2700">
                <a:solidFill>
                  <a:srgbClr val="332B29"/>
                </a:solidFill>
                <a:latin typeface="Times" pitchFamily="34"/>
              </a:rPr>
              <a:t> 11,00 €</a:t>
            </a:r>
            <a:endParaRPr lang="en-US"/>
          </a:p>
          <a:p>
            <a:pPr marL="0" indent="0">
              <a:lnSpc>
                <a:spcPct val="95000"/>
              </a:lnSpc>
              <a:spcBef>
                <a:spcPct val="0"/>
              </a:spcBef>
              <a:buFontTx/>
              <a:buNone/>
            </a:pPr>
            <a:r>
              <a:rPr lang="en-US" sz="2700" b="1">
                <a:solidFill>
                  <a:srgbClr val="332B29"/>
                </a:solidFill>
                <a:latin typeface="Times" pitchFamily="34"/>
              </a:rPr>
              <a:t>Castle (audio video guided tour - reservation)</a:t>
            </a:r>
            <a:r>
              <a:rPr lang="en-US" sz="2700">
                <a:solidFill>
                  <a:srgbClr val="332B29"/>
                </a:solidFill>
                <a:latin typeface="Times" pitchFamily="34"/>
              </a:rPr>
              <a:t> 12,50 €</a:t>
            </a:r>
            <a:endParaRPr lang="en-US"/>
          </a:p>
          <a:p>
            <a:pPr marL="0" indent="0">
              <a:lnSpc>
                <a:spcPct val="95000"/>
              </a:lnSpc>
              <a:spcBef>
                <a:spcPct val="0"/>
              </a:spcBef>
              <a:buFontTx/>
              <a:buNone/>
            </a:pPr>
            <a:r>
              <a:rPr lang="en-US" sz="2700" b="1">
                <a:solidFill>
                  <a:srgbClr val="332B29"/>
                </a:solidFill>
                <a:latin typeface="Times" pitchFamily="34"/>
              </a:rPr>
              <a:t>Castle and Wax Mus. (audio video guided tour/reservation)</a:t>
            </a:r>
            <a:r>
              <a:rPr lang="en-US" sz="2700">
                <a:solidFill>
                  <a:srgbClr val="332B29"/>
                </a:solidFill>
                <a:latin typeface="Times" pitchFamily="34"/>
              </a:rPr>
              <a:t> 13,50 €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332B29"/>
                </a:solidFill>
                <a:latin typeface="Times" pitchFamily="34"/>
              </a:rPr>
              <a:t>11. Hours</a:t>
            </a:r>
          </a:p>
        </p:txBody>
      </p:sp>
      <p:sp>
        <p:nvSpPr>
          <p:cNvPr id="13314" name="Rectangle 2"/>
          <p:cNvSpPr>
            <a:spLocks noGrp="1" noChangeArrowheads="1"/>
          </p:cNvSpPr>
          <p:nvPr>
            <p:ph type="body" idx="1"/>
          </p:nvPr>
        </p:nvSpPr>
        <p:spPr>
          <a:xfrm>
            <a:off x="146050" y="812800"/>
            <a:ext cx="9488488" cy="3597275"/>
          </a:xfrm>
        </p:spPr>
        <p:txBody>
          <a:bodyPr lIns="0" tIns="0" rIns="0" bIns="0"/>
          <a:lstStyle/>
          <a:p>
            <a:pPr marL="0" indent="0">
              <a:lnSpc>
                <a:spcPct val="95000"/>
              </a:lnSpc>
              <a:spcBef>
                <a:spcPct val="0"/>
              </a:spcBef>
              <a:buFontTx/>
              <a:buNone/>
            </a:pPr>
            <a:endParaRPr lang="en-US" sz="2700">
              <a:solidFill>
                <a:srgbClr val="332B29"/>
              </a:solidFill>
              <a:latin typeface="Times" pitchFamily="34"/>
            </a:endParaRPr>
          </a:p>
          <a:p>
            <a:pPr marL="0" indent="0">
              <a:lnSpc>
                <a:spcPct val="95000"/>
              </a:lnSpc>
              <a:spcBef>
                <a:spcPct val="0"/>
              </a:spcBef>
              <a:buFontTx/>
              <a:buNone/>
            </a:pPr>
            <a:r>
              <a:rPr lang="en-US" sz="2700" b="1">
                <a:solidFill>
                  <a:srgbClr val="332B29"/>
                </a:solidFill>
                <a:latin typeface="Times" pitchFamily="34"/>
              </a:rPr>
              <a:t>From January 1st to February 11th</a:t>
            </a:r>
            <a:r>
              <a:rPr lang="en-US" sz="2700">
                <a:solidFill>
                  <a:srgbClr val="332B29"/>
                </a:solidFill>
                <a:latin typeface="Times" pitchFamily="34"/>
              </a:rPr>
              <a:t> 9H30 - 17H00 </a:t>
            </a:r>
            <a:endParaRPr lang="en-US"/>
          </a:p>
          <a:p>
            <a:pPr marL="0" indent="0">
              <a:lnSpc>
                <a:spcPct val="95000"/>
              </a:lnSpc>
              <a:spcBef>
                <a:spcPct val="0"/>
              </a:spcBef>
              <a:buFontTx/>
              <a:buNone/>
            </a:pPr>
            <a:r>
              <a:rPr lang="en-US" sz="2700" b="1">
                <a:solidFill>
                  <a:srgbClr val="332B29"/>
                </a:solidFill>
                <a:latin typeface="Times" pitchFamily="34"/>
              </a:rPr>
              <a:t>From February 12th to March 14th</a:t>
            </a:r>
            <a:r>
              <a:rPr lang="en-US" sz="2700">
                <a:solidFill>
                  <a:srgbClr val="332B29"/>
                </a:solidFill>
                <a:latin typeface="Times" pitchFamily="34"/>
              </a:rPr>
              <a:t> 9H30 - 18H00</a:t>
            </a:r>
            <a:endParaRPr lang="en-US"/>
          </a:p>
          <a:p>
            <a:pPr marL="0" indent="0">
              <a:lnSpc>
                <a:spcPct val="95000"/>
              </a:lnSpc>
              <a:spcBef>
                <a:spcPct val="0"/>
              </a:spcBef>
              <a:buFontTx/>
              <a:buNone/>
            </a:pPr>
            <a:r>
              <a:rPr lang="en-US" sz="2700" b="1">
                <a:solidFill>
                  <a:srgbClr val="332B29"/>
                </a:solidFill>
                <a:latin typeface="Times" pitchFamily="34"/>
              </a:rPr>
              <a:t>From March 15th to March 31st</a:t>
            </a:r>
            <a:r>
              <a:rPr lang="en-US" sz="2700">
                <a:solidFill>
                  <a:srgbClr val="332B29"/>
                </a:solidFill>
                <a:latin typeface="Times" pitchFamily="34"/>
              </a:rPr>
              <a:t> 9H30 - 19H00</a:t>
            </a:r>
            <a:endParaRPr lang="en-US"/>
          </a:p>
          <a:p>
            <a:pPr marL="0" indent="0">
              <a:lnSpc>
                <a:spcPct val="95000"/>
              </a:lnSpc>
              <a:spcBef>
                <a:spcPct val="0"/>
              </a:spcBef>
              <a:buFontTx/>
              <a:buNone/>
            </a:pPr>
            <a:r>
              <a:rPr lang="en-US" sz="2700" b="1">
                <a:solidFill>
                  <a:srgbClr val="332B29"/>
                </a:solidFill>
                <a:latin typeface="Times" pitchFamily="34"/>
              </a:rPr>
              <a:t>From April 1st to May 31st</a:t>
            </a:r>
            <a:r>
              <a:rPr lang="en-US" sz="2700">
                <a:solidFill>
                  <a:srgbClr val="332B29"/>
                </a:solidFill>
                <a:latin typeface="Times" pitchFamily="34"/>
              </a:rPr>
              <a:t> 9H00 - 19H00</a:t>
            </a:r>
            <a:endParaRPr lang="en-US"/>
          </a:p>
          <a:p>
            <a:pPr marL="0" indent="0">
              <a:lnSpc>
                <a:spcPct val="95000"/>
              </a:lnSpc>
              <a:spcBef>
                <a:spcPct val="0"/>
              </a:spcBef>
              <a:buFontTx/>
              <a:buNone/>
            </a:pPr>
            <a:r>
              <a:rPr lang="en-US" sz="2700" b="1">
                <a:solidFill>
                  <a:srgbClr val="332B29"/>
                </a:solidFill>
                <a:latin typeface="Times" pitchFamily="34"/>
              </a:rPr>
              <a:t>From June 1st to June 30th</a:t>
            </a:r>
            <a:r>
              <a:rPr lang="en-US" sz="2700">
                <a:solidFill>
                  <a:srgbClr val="332B29"/>
                </a:solidFill>
                <a:latin typeface="Times" pitchFamily="34"/>
              </a:rPr>
              <a:t> 9H00 - 19H30 </a:t>
            </a:r>
            <a:r>
              <a:rPr lang="en-US" sz="2700" b="1">
                <a:solidFill>
                  <a:srgbClr val="332B29"/>
                </a:solidFill>
                <a:latin typeface="Times" pitchFamily="34"/>
              </a:rPr>
              <a:t> </a:t>
            </a:r>
            <a:endParaRPr lang="en-US"/>
          </a:p>
          <a:p>
            <a:pPr marL="0" indent="0">
              <a:lnSpc>
                <a:spcPct val="95000"/>
              </a:lnSpc>
              <a:spcBef>
                <a:spcPct val="0"/>
              </a:spcBef>
              <a:buFontTx/>
              <a:buNone/>
            </a:pPr>
            <a:r>
              <a:rPr lang="en-US" sz="2700" b="1">
                <a:solidFill>
                  <a:srgbClr val="332B29"/>
                </a:solidFill>
                <a:latin typeface="Times" pitchFamily="34"/>
              </a:rPr>
              <a:t>From July 1st to August 31st</a:t>
            </a:r>
            <a:r>
              <a:rPr lang="en-US" sz="2700">
                <a:solidFill>
                  <a:srgbClr val="332B29"/>
                </a:solidFill>
                <a:latin typeface="Times" pitchFamily="34"/>
              </a:rPr>
              <a:t> 9H00 - 20H00 </a:t>
            </a:r>
            <a:r>
              <a:rPr lang="en-US" sz="2700" b="1">
                <a:solidFill>
                  <a:srgbClr val="332B29"/>
                </a:solidFill>
                <a:latin typeface="Times" pitchFamily="34"/>
              </a:rPr>
              <a:t> </a:t>
            </a:r>
            <a:endParaRPr lang="en-US"/>
          </a:p>
          <a:p>
            <a:pPr marL="0" indent="0">
              <a:lnSpc>
                <a:spcPct val="95000"/>
              </a:lnSpc>
              <a:spcBef>
                <a:spcPct val="0"/>
              </a:spcBef>
              <a:buFontTx/>
              <a:buNone/>
            </a:pPr>
            <a:r>
              <a:rPr lang="en-US" sz="2700" b="1">
                <a:solidFill>
                  <a:srgbClr val="332B29"/>
                </a:solidFill>
                <a:latin typeface="Times" pitchFamily="34"/>
              </a:rPr>
              <a:t>From September 1st to September 30th</a:t>
            </a:r>
            <a:r>
              <a:rPr lang="en-US" sz="2700">
                <a:solidFill>
                  <a:srgbClr val="332B29"/>
                </a:solidFill>
                <a:latin typeface="Times" pitchFamily="34"/>
              </a:rPr>
              <a:t> 9H00 - 19H30 </a:t>
            </a:r>
            <a:endParaRPr lang="en-US"/>
          </a:p>
          <a:p>
            <a:pPr marL="0" indent="0">
              <a:lnSpc>
                <a:spcPct val="95000"/>
              </a:lnSpc>
              <a:spcBef>
                <a:spcPct val="0"/>
              </a:spcBef>
              <a:buFontTx/>
              <a:buNone/>
            </a:pPr>
            <a:r>
              <a:rPr lang="en-US" sz="2700" b="1">
                <a:solidFill>
                  <a:srgbClr val="332B29"/>
                </a:solidFill>
                <a:latin typeface="Times" pitchFamily="34"/>
              </a:rPr>
              <a:t>From October 1st to October 22th</a:t>
            </a:r>
            <a:r>
              <a:rPr lang="en-US" sz="2700">
                <a:solidFill>
                  <a:srgbClr val="332B29"/>
                </a:solidFill>
                <a:latin typeface="Times" pitchFamily="34"/>
              </a:rPr>
              <a:t> 9H00 - 18H30</a:t>
            </a:r>
            <a:endParaRPr lang="en-US"/>
          </a:p>
          <a:p>
            <a:pPr marL="0" indent="0">
              <a:lnSpc>
                <a:spcPct val="95000"/>
              </a:lnSpc>
              <a:spcBef>
                <a:spcPct val="0"/>
              </a:spcBef>
              <a:buFontTx/>
              <a:buNone/>
            </a:pPr>
            <a:endParaRPr lang="en-US" sz="2700">
              <a:solidFill>
                <a:srgbClr val="332B29"/>
              </a:solidFill>
              <a:latin typeface="Times" pitchFamily="34"/>
            </a:endParaRPr>
          </a:p>
        </p:txBody>
      </p:sp>
      <p:sp>
        <p:nvSpPr>
          <p:cNvPr id="13316" name="Text Box 4"/>
          <p:cNvSpPr txBox="1">
            <a:spLocks noChangeArrowheads="1"/>
          </p:cNvSpPr>
          <p:nvPr/>
        </p:nvSpPr>
        <p:spPr bwMode="auto">
          <a:xfrm>
            <a:off x="146050" y="4470400"/>
            <a:ext cx="9218613" cy="2152650"/>
          </a:xfrm>
          <a:prstGeom prst="rect">
            <a:avLst/>
          </a:prstGeom>
          <a:noFill/>
          <a:ln w="9525">
            <a:noFill/>
            <a:miter lim="800000"/>
            <a:headEnd/>
            <a:tailEnd/>
          </a:ln>
          <a:effectLst/>
        </p:spPr>
        <p:txBody>
          <a:bodyPr lIns="0" tIns="0" rIns="0" bIns="0">
            <a:spAutoFit/>
          </a:bodyPr>
          <a:lstStyle/>
          <a:p>
            <a:pPr>
              <a:lnSpc>
                <a:spcPct val="95000"/>
              </a:lnSpc>
            </a:pPr>
            <a:r>
              <a:rPr lang="en-US" sz="2700" b="1">
                <a:solidFill>
                  <a:srgbClr val="332B29"/>
                </a:solidFill>
                <a:latin typeface="Times" pitchFamily="34"/>
              </a:rPr>
              <a:t>From October 23th to November 3rd</a:t>
            </a:r>
            <a:r>
              <a:rPr lang="en-US" sz="2700">
                <a:solidFill>
                  <a:srgbClr val="332B29"/>
                </a:solidFill>
                <a:latin typeface="Times" pitchFamily="34"/>
              </a:rPr>
              <a:t> 9H00 - 18H00 </a:t>
            </a:r>
            <a:endParaRPr lang="en-US"/>
          </a:p>
          <a:p>
            <a:pPr>
              <a:lnSpc>
                <a:spcPct val="95000"/>
              </a:lnSpc>
            </a:pPr>
            <a:r>
              <a:rPr lang="en-US" sz="2700" b="1">
                <a:solidFill>
                  <a:srgbClr val="332B29"/>
                </a:solidFill>
                <a:latin typeface="Times" pitchFamily="34"/>
              </a:rPr>
              <a:t>From November 4th to December 31st</a:t>
            </a:r>
            <a:r>
              <a:rPr lang="en-US" sz="2700">
                <a:solidFill>
                  <a:srgbClr val="332B29"/>
                </a:solidFill>
                <a:latin typeface="Times" pitchFamily="34"/>
              </a:rPr>
              <a:t> 9H30 - 17H00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ctrTitle"/>
          </p:nvPr>
        </p:nvSpPr>
        <p:spPr>
          <a:xfrm>
            <a:off x="246063" y="6897688"/>
            <a:ext cx="9567862" cy="458787"/>
          </a:xfrm>
        </p:spPr>
        <p:txBody>
          <a:bodyPr lIns="0" tIns="0" rIns="0" bIns="0" anchor="t"/>
          <a:lstStyle/>
          <a:p>
            <a:pPr>
              <a:lnSpc>
                <a:spcPct val="95000"/>
              </a:lnSpc>
            </a:pPr>
            <a:r>
              <a:rPr lang="en-US" sz="3200">
                <a:solidFill>
                  <a:srgbClr val="332B29"/>
                </a:solidFill>
                <a:latin typeface="Times" pitchFamily="34"/>
              </a:rPr>
              <a:t> </a:t>
            </a:r>
          </a:p>
        </p:txBody>
      </p:sp>
      <p:pic>
        <p:nvPicPr>
          <p:cNvPr id="14340" name="Picture 4"/>
          <p:cNvPicPr>
            <a:picLocks noChangeAspect="1" noChangeArrowheads="1"/>
          </p:cNvPicPr>
          <p:nvPr/>
        </p:nvPicPr>
        <p:blipFill>
          <a:blip r:embed="rId2" cstate="print"/>
          <a:srcRect/>
          <a:stretch>
            <a:fillRect/>
          </a:stretch>
        </p:blipFill>
        <p:spPr bwMode="auto">
          <a:xfrm>
            <a:off x="304800" y="203200"/>
            <a:ext cx="1905000" cy="2730500"/>
          </a:xfrm>
          <a:prstGeom prst="rect">
            <a:avLst/>
          </a:prstGeom>
          <a:noFill/>
        </p:spPr>
      </p:pic>
      <p:pic>
        <p:nvPicPr>
          <p:cNvPr id="14341" name="Picture 5"/>
          <p:cNvPicPr>
            <a:picLocks noChangeAspect="1" noChangeArrowheads="1"/>
          </p:cNvPicPr>
          <p:nvPr/>
        </p:nvPicPr>
        <p:blipFill>
          <a:blip r:embed="rId3" cstate="print"/>
          <a:srcRect/>
          <a:stretch>
            <a:fillRect/>
          </a:stretch>
        </p:blipFill>
        <p:spPr bwMode="auto">
          <a:xfrm>
            <a:off x="2235200" y="203200"/>
            <a:ext cx="2540000" cy="3822700"/>
          </a:xfrm>
          <a:prstGeom prst="rect">
            <a:avLst/>
          </a:prstGeom>
          <a:noFill/>
        </p:spPr>
      </p:pic>
      <p:pic>
        <p:nvPicPr>
          <p:cNvPr id="14342" name="Picture 6"/>
          <p:cNvPicPr>
            <a:picLocks noChangeAspect="1" noChangeArrowheads="1"/>
          </p:cNvPicPr>
          <p:nvPr/>
        </p:nvPicPr>
        <p:blipFill>
          <a:blip r:embed="rId4" cstate="print"/>
          <a:srcRect/>
          <a:stretch>
            <a:fillRect/>
          </a:stretch>
        </p:blipFill>
        <p:spPr bwMode="auto">
          <a:xfrm>
            <a:off x="4775200" y="203200"/>
            <a:ext cx="2540000" cy="3390900"/>
          </a:xfrm>
          <a:prstGeom prst="rect">
            <a:avLst/>
          </a:prstGeom>
          <a:noFill/>
        </p:spPr>
      </p:pic>
      <p:pic>
        <p:nvPicPr>
          <p:cNvPr id="14343" name="Picture 7"/>
          <p:cNvPicPr>
            <a:picLocks noChangeAspect="1" noChangeArrowheads="1"/>
          </p:cNvPicPr>
          <p:nvPr/>
        </p:nvPicPr>
        <p:blipFill>
          <a:blip r:embed="rId5" cstate="print"/>
          <a:srcRect/>
          <a:stretch>
            <a:fillRect/>
          </a:stretch>
        </p:blipFill>
        <p:spPr bwMode="auto">
          <a:xfrm>
            <a:off x="7315200" y="203200"/>
            <a:ext cx="2540000" cy="1968500"/>
          </a:xfrm>
          <a:prstGeom prst="rect">
            <a:avLst/>
          </a:prstGeom>
          <a:noFill/>
        </p:spPr>
      </p:pic>
      <p:pic>
        <p:nvPicPr>
          <p:cNvPr id="14344" name="Picture 8"/>
          <p:cNvPicPr>
            <a:picLocks noChangeAspect="1" noChangeArrowheads="1"/>
          </p:cNvPicPr>
          <p:nvPr/>
        </p:nvPicPr>
        <p:blipFill>
          <a:blip r:embed="rId6" cstate="print"/>
          <a:srcRect/>
          <a:stretch>
            <a:fillRect/>
          </a:stretch>
        </p:blipFill>
        <p:spPr bwMode="auto">
          <a:xfrm>
            <a:off x="7367588" y="2216150"/>
            <a:ext cx="2541587" cy="3430588"/>
          </a:xfrm>
          <a:prstGeom prst="rect">
            <a:avLst/>
          </a:prstGeom>
          <a:noFill/>
        </p:spPr>
      </p:pic>
      <p:pic>
        <p:nvPicPr>
          <p:cNvPr id="14345" name="Picture 9"/>
          <p:cNvPicPr>
            <a:picLocks noChangeAspect="1" noChangeArrowheads="1"/>
          </p:cNvPicPr>
          <p:nvPr/>
        </p:nvPicPr>
        <p:blipFill>
          <a:blip r:embed="rId7" cstate="print"/>
          <a:srcRect/>
          <a:stretch>
            <a:fillRect/>
          </a:stretch>
        </p:blipFill>
        <p:spPr bwMode="auto">
          <a:xfrm>
            <a:off x="3683000" y="2762250"/>
            <a:ext cx="2794000" cy="2095500"/>
          </a:xfrm>
          <a:prstGeom prst="rect">
            <a:avLst/>
          </a:prstGeom>
          <a:noFill/>
        </p:spPr>
      </p:pic>
      <p:pic>
        <p:nvPicPr>
          <p:cNvPr id="14346" name="Picture 10"/>
          <p:cNvPicPr>
            <a:picLocks noChangeAspect="1" noChangeArrowheads="1"/>
          </p:cNvPicPr>
          <p:nvPr/>
        </p:nvPicPr>
        <p:blipFill>
          <a:blip r:embed="rId7" cstate="print"/>
          <a:srcRect/>
          <a:stretch>
            <a:fillRect/>
          </a:stretch>
        </p:blipFill>
        <p:spPr bwMode="auto">
          <a:xfrm>
            <a:off x="2814638" y="2424113"/>
            <a:ext cx="2795587" cy="2097087"/>
          </a:xfrm>
          <a:prstGeom prst="rect">
            <a:avLst/>
          </a:prstGeom>
          <a:noFill/>
        </p:spPr>
      </p:pic>
      <p:pic>
        <p:nvPicPr>
          <p:cNvPr id="14347" name="Picture 11"/>
          <p:cNvPicPr>
            <a:picLocks noChangeAspect="1" noChangeArrowheads="1"/>
          </p:cNvPicPr>
          <p:nvPr/>
        </p:nvPicPr>
        <p:blipFill>
          <a:blip r:embed="rId8" cstate="print"/>
          <a:srcRect/>
          <a:stretch>
            <a:fillRect/>
          </a:stretch>
        </p:blipFill>
        <p:spPr bwMode="auto">
          <a:xfrm>
            <a:off x="4540250" y="2093913"/>
            <a:ext cx="2795588" cy="2097087"/>
          </a:xfrm>
          <a:prstGeom prst="rect">
            <a:avLst/>
          </a:prstGeom>
          <a:noFill/>
        </p:spPr>
      </p:pic>
      <p:pic>
        <p:nvPicPr>
          <p:cNvPr id="14348" name="Picture 12"/>
          <p:cNvPicPr>
            <a:picLocks noChangeAspect="1" noChangeArrowheads="1"/>
          </p:cNvPicPr>
          <p:nvPr/>
        </p:nvPicPr>
        <p:blipFill>
          <a:blip r:embed="rId9" cstate="print"/>
          <a:srcRect/>
          <a:stretch>
            <a:fillRect/>
          </a:stretch>
        </p:blipFill>
        <p:spPr bwMode="auto">
          <a:xfrm>
            <a:off x="3487738" y="3355975"/>
            <a:ext cx="2795587" cy="2097088"/>
          </a:xfrm>
          <a:prstGeom prst="rect">
            <a:avLst/>
          </a:prstGeom>
          <a:noFill/>
        </p:spPr>
      </p:pic>
      <p:pic>
        <p:nvPicPr>
          <p:cNvPr id="14349" name="Picture 13"/>
          <p:cNvPicPr>
            <a:picLocks noChangeAspect="1" noChangeArrowheads="1"/>
          </p:cNvPicPr>
          <p:nvPr/>
        </p:nvPicPr>
        <p:blipFill>
          <a:blip r:embed="rId10" cstate="print"/>
          <a:srcRect/>
          <a:stretch>
            <a:fillRect/>
          </a:stretch>
        </p:blipFill>
        <p:spPr bwMode="auto">
          <a:xfrm>
            <a:off x="7234238" y="-12700"/>
            <a:ext cx="2795587" cy="3722688"/>
          </a:xfrm>
          <a:prstGeom prst="rect">
            <a:avLst/>
          </a:prstGeom>
          <a:noFill/>
        </p:spPr>
      </p:pic>
      <p:pic>
        <p:nvPicPr>
          <p:cNvPr id="14350" name="Picture 14"/>
          <p:cNvPicPr>
            <a:picLocks noChangeAspect="1" noChangeArrowheads="1"/>
          </p:cNvPicPr>
          <p:nvPr/>
        </p:nvPicPr>
        <p:blipFill>
          <a:blip r:embed="rId11" cstate="print"/>
          <a:srcRect/>
          <a:stretch>
            <a:fillRect/>
          </a:stretch>
        </p:blipFill>
        <p:spPr bwMode="auto">
          <a:xfrm>
            <a:off x="3365500" y="5108575"/>
            <a:ext cx="3176588" cy="2389188"/>
          </a:xfrm>
          <a:prstGeom prst="rect">
            <a:avLst/>
          </a:prstGeom>
          <a:noFill/>
        </p:spPr>
      </p:pic>
      <p:pic>
        <p:nvPicPr>
          <p:cNvPr id="14351" name="Picture 15"/>
          <p:cNvPicPr>
            <a:picLocks noChangeAspect="1" noChangeArrowheads="1"/>
          </p:cNvPicPr>
          <p:nvPr/>
        </p:nvPicPr>
        <p:blipFill>
          <a:blip r:embed="rId12" cstate="print"/>
          <a:srcRect/>
          <a:stretch>
            <a:fillRect/>
          </a:stretch>
        </p:blipFill>
        <p:spPr bwMode="auto">
          <a:xfrm>
            <a:off x="207963" y="5413375"/>
            <a:ext cx="3176587" cy="2058988"/>
          </a:xfrm>
          <a:prstGeom prst="rect">
            <a:avLst/>
          </a:prstGeom>
          <a:noFill/>
        </p:spPr>
      </p:pic>
      <p:pic>
        <p:nvPicPr>
          <p:cNvPr id="14352" name="Picture 16"/>
          <p:cNvPicPr>
            <a:picLocks noChangeAspect="1" noChangeArrowheads="1"/>
          </p:cNvPicPr>
          <p:nvPr/>
        </p:nvPicPr>
        <p:blipFill>
          <a:blip r:embed="rId13" cstate="print"/>
          <a:srcRect/>
          <a:stretch>
            <a:fillRect/>
          </a:stretch>
        </p:blipFill>
        <p:spPr bwMode="auto">
          <a:xfrm>
            <a:off x="5875338" y="3576638"/>
            <a:ext cx="3176587" cy="2071687"/>
          </a:xfrm>
          <a:prstGeom prst="rect">
            <a:avLst/>
          </a:prstGeom>
          <a:noFill/>
        </p:spPr>
      </p:pic>
      <p:pic>
        <p:nvPicPr>
          <p:cNvPr id="14353" name="Picture 17"/>
          <p:cNvPicPr>
            <a:picLocks noChangeAspect="1" noChangeArrowheads="1"/>
          </p:cNvPicPr>
          <p:nvPr/>
        </p:nvPicPr>
        <p:blipFill>
          <a:blip r:embed="rId14" cstate="print"/>
          <a:srcRect/>
          <a:stretch>
            <a:fillRect/>
          </a:stretch>
        </p:blipFill>
        <p:spPr bwMode="auto">
          <a:xfrm>
            <a:off x="6156325" y="5267325"/>
            <a:ext cx="3811588" cy="2046288"/>
          </a:xfrm>
          <a:prstGeom prst="rect">
            <a:avLst/>
          </a:prstGeom>
          <a:noFill/>
        </p:spPr>
      </p:pic>
      <p:pic>
        <p:nvPicPr>
          <p:cNvPr id="14354" name="Picture 18"/>
          <p:cNvPicPr>
            <a:picLocks noChangeAspect="1" noChangeArrowheads="1"/>
          </p:cNvPicPr>
          <p:nvPr/>
        </p:nvPicPr>
        <p:blipFill>
          <a:blip r:embed="rId15" cstate="print"/>
          <a:srcRect/>
          <a:stretch>
            <a:fillRect/>
          </a:stretch>
        </p:blipFill>
        <p:spPr bwMode="auto">
          <a:xfrm>
            <a:off x="280988" y="2987675"/>
            <a:ext cx="3811587" cy="285908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332B29"/>
                </a:solidFill>
                <a:latin typeface="Times" pitchFamily="34"/>
              </a:rPr>
              <a:t>1. "Castle of the Ladies"</a:t>
            </a:r>
          </a:p>
        </p:txBody>
      </p:sp>
      <p:sp>
        <p:nvSpPr>
          <p:cNvPr id="3074" name="Rectangle 2"/>
          <p:cNvSpPr>
            <a:spLocks noGrp="1" noChangeArrowheads="1"/>
          </p:cNvSpPr>
          <p:nvPr>
            <p:ph type="body" idx="1"/>
          </p:nvPr>
        </p:nvSpPr>
        <p:spPr>
          <a:xfrm>
            <a:off x="1568450" y="1398588"/>
            <a:ext cx="3322638" cy="4638675"/>
          </a:xfrm>
        </p:spPr>
        <p:txBody>
          <a:bodyPr lIns="0" tIns="0" rIns="0" bIns="0"/>
          <a:lstStyle/>
          <a:p>
            <a:pPr marL="0" indent="0">
              <a:lnSpc>
                <a:spcPct val="95000"/>
              </a:lnSpc>
              <a:spcBef>
                <a:spcPct val="0"/>
              </a:spcBef>
              <a:buFontTx/>
              <a:buNone/>
            </a:pPr>
            <a:r>
              <a:rPr lang="en-US" sz="2700">
                <a:solidFill>
                  <a:srgbClr val="332B29"/>
                </a:solidFill>
                <a:latin typeface="Times" pitchFamily="34"/>
              </a:rPr>
              <a:t>    </a:t>
            </a:r>
            <a:r>
              <a:rPr lang="en-US">
                <a:solidFill>
                  <a:srgbClr val="332B29"/>
                </a:solidFill>
                <a:latin typeface="Times" pitchFamily="34"/>
              </a:rPr>
              <a:t>It is nicknamed as the "Castle of the Ladies" because it is the fruit of the passion and ambition of a long history of strong, willing women.</a:t>
            </a:r>
          </a:p>
        </p:txBody>
      </p:sp>
      <p:pic>
        <p:nvPicPr>
          <p:cNvPr id="3076" name="Picture 4"/>
          <p:cNvPicPr>
            <a:picLocks noChangeAspect="1" noChangeArrowheads="1"/>
          </p:cNvPicPr>
          <p:nvPr/>
        </p:nvPicPr>
        <p:blipFill>
          <a:blip r:embed="rId2" cstate="print"/>
          <a:srcRect/>
          <a:stretch>
            <a:fillRect/>
          </a:stretch>
        </p:blipFill>
        <p:spPr bwMode="auto">
          <a:xfrm>
            <a:off x="5486400" y="1524000"/>
            <a:ext cx="3556000" cy="43815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332B29"/>
                </a:solidFill>
                <a:latin typeface="Times" pitchFamily="34"/>
              </a:rPr>
              <a:t>2. History</a:t>
            </a:r>
          </a:p>
        </p:txBody>
      </p:sp>
      <p:sp>
        <p:nvSpPr>
          <p:cNvPr id="4098" name="Rectangle 2"/>
          <p:cNvSpPr>
            <a:spLocks noGrp="1" noChangeArrowheads="1"/>
          </p:cNvSpPr>
          <p:nvPr>
            <p:ph type="body" idx="1"/>
          </p:nvPr>
        </p:nvSpPr>
        <p:spPr>
          <a:xfrm>
            <a:off x="5226050" y="1928813"/>
            <a:ext cx="4243388" cy="4300537"/>
          </a:xfrm>
        </p:spPr>
        <p:txBody>
          <a:bodyPr lIns="0" tIns="0" rIns="0" bIns="0"/>
          <a:lstStyle/>
          <a:p>
            <a:pPr marL="0" indent="0">
              <a:lnSpc>
                <a:spcPct val="95000"/>
              </a:lnSpc>
              <a:spcBef>
                <a:spcPct val="0"/>
              </a:spcBef>
              <a:buFontTx/>
              <a:buNone/>
            </a:pPr>
            <a:r>
              <a:rPr lang="en-US" sz="2700">
                <a:solidFill>
                  <a:srgbClr val="332B29"/>
                </a:solidFill>
                <a:latin typeface="Times" pitchFamily="34"/>
              </a:rPr>
              <a:t> </a:t>
            </a:r>
            <a:r>
              <a:rPr lang="en-US" sz="2900">
                <a:solidFill>
                  <a:srgbClr val="332B29"/>
                </a:solidFill>
                <a:latin typeface="Times" pitchFamily="34"/>
              </a:rPr>
              <a:t>The “Château des Dames” was built in 1513 by Katherine Briçonnet, and was made more attractive by Diane de Poitiers then Catherine de Medici. Chenonceau was protected from the hardship of the revolution by Madame Dupin.</a:t>
            </a:r>
          </a:p>
        </p:txBody>
      </p:sp>
      <p:pic>
        <p:nvPicPr>
          <p:cNvPr id="4100" name="Picture 4"/>
          <p:cNvPicPr>
            <a:picLocks noChangeAspect="1" noChangeArrowheads="1"/>
          </p:cNvPicPr>
          <p:nvPr/>
        </p:nvPicPr>
        <p:blipFill>
          <a:blip r:embed="rId2" cstate="print"/>
          <a:srcRect/>
          <a:stretch>
            <a:fillRect/>
          </a:stretch>
        </p:blipFill>
        <p:spPr bwMode="auto">
          <a:xfrm>
            <a:off x="609600" y="2133600"/>
            <a:ext cx="3911600" cy="38417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5892800" y="2844800"/>
            <a:ext cx="3703638" cy="2636838"/>
          </a:xfrm>
          <a:prstGeom prst="rect">
            <a:avLst/>
          </a:prstGeom>
          <a:noFill/>
        </p:spPr>
      </p:pic>
      <p:sp>
        <p:nvSpPr>
          <p:cNvPr id="5125" name="Text Box 5"/>
          <p:cNvSpPr txBox="1">
            <a:spLocks noChangeArrowheads="1"/>
          </p:cNvSpPr>
          <p:nvPr/>
        </p:nvSpPr>
        <p:spPr bwMode="auto">
          <a:xfrm>
            <a:off x="525463" y="2336800"/>
            <a:ext cx="5238750" cy="4511675"/>
          </a:xfrm>
          <a:prstGeom prst="rect">
            <a:avLst/>
          </a:prstGeom>
          <a:noFill/>
          <a:ln w="9525">
            <a:noFill/>
            <a:miter lim="800000"/>
            <a:headEnd/>
            <a:tailEnd/>
          </a:ln>
          <a:effectLst/>
        </p:spPr>
        <p:txBody>
          <a:bodyPr lIns="0" tIns="0" rIns="0" bIns="0">
            <a:spAutoFit/>
          </a:bodyPr>
          <a:lstStyle/>
          <a:p>
            <a:pPr>
              <a:lnSpc>
                <a:spcPct val="95000"/>
              </a:lnSpc>
            </a:pPr>
            <a:r>
              <a:rPr lang="en-US" sz="2700">
                <a:solidFill>
                  <a:srgbClr val="332B29"/>
                </a:solidFill>
                <a:latin typeface="Times" pitchFamily="34"/>
              </a:rPr>
              <a:t> Au Château de Chenonceau, la mise en fleurs de chacune des pièces, meublées, ajoute encore au raffinement.</a:t>
            </a:r>
            <a:endParaRPr lang="en-US"/>
          </a:p>
          <a:p>
            <a:pPr>
              <a:lnSpc>
                <a:spcPct val="95000"/>
              </a:lnSpc>
            </a:pPr>
            <a:r>
              <a:rPr lang="en-US" sz="2700">
                <a:solidFill>
                  <a:srgbClr val="332B29"/>
                </a:solidFill>
                <a:latin typeface="Times" pitchFamily="34"/>
              </a:rPr>
              <a:t> </a:t>
            </a:r>
            <a:endParaRPr lang="en-US"/>
          </a:p>
          <a:p>
            <a:pPr>
              <a:lnSpc>
                <a:spcPct val="95000"/>
              </a:lnSpc>
            </a:pPr>
            <a:r>
              <a:rPr lang="en-US" sz="2700">
                <a:solidFill>
                  <a:srgbClr val="332B29"/>
                </a:solidFill>
                <a:latin typeface="Times" pitchFamily="34"/>
              </a:rPr>
              <a:t>At Chenonceau Castle, the flower display in every furnished room adds to its elegance. </a:t>
            </a:r>
          </a:p>
        </p:txBody>
      </p:sp>
      <p:sp>
        <p:nvSpPr>
          <p:cNvPr id="5126" name="Text Box 6"/>
          <p:cNvSpPr txBox="1">
            <a:spLocks noChangeArrowheads="1"/>
          </p:cNvSpPr>
          <p:nvPr/>
        </p:nvSpPr>
        <p:spPr bwMode="auto">
          <a:xfrm>
            <a:off x="349250" y="406400"/>
            <a:ext cx="5194300" cy="1900238"/>
          </a:xfrm>
          <a:prstGeom prst="rect">
            <a:avLst/>
          </a:prstGeom>
          <a:noFill/>
          <a:ln w="9525">
            <a:noFill/>
            <a:miter lim="800000"/>
            <a:headEnd/>
            <a:tailEnd/>
          </a:ln>
          <a:effectLst/>
        </p:spPr>
        <p:txBody>
          <a:bodyPr lIns="0" tIns="0" rIns="0" bIns="0">
            <a:spAutoFit/>
          </a:bodyPr>
          <a:lstStyle/>
          <a:p>
            <a:pPr>
              <a:lnSpc>
                <a:spcPct val="95000"/>
              </a:lnSpc>
            </a:pPr>
            <a:r>
              <a:rPr lang="en-US" sz="4300">
                <a:solidFill>
                  <a:srgbClr val="332B29"/>
                </a:solidFill>
                <a:latin typeface="Times" pitchFamily="34"/>
              </a:rPr>
              <a:t>3. Flowers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332B29"/>
                </a:solidFill>
                <a:latin typeface="Times" pitchFamily="34"/>
              </a:rPr>
              <a:t>4. Garden- Diane's Garden</a:t>
            </a:r>
          </a:p>
        </p:txBody>
      </p:sp>
      <p:sp>
        <p:nvSpPr>
          <p:cNvPr id="6146" name="Rectangle 2"/>
          <p:cNvSpPr>
            <a:spLocks noGrp="1" noChangeArrowheads="1"/>
          </p:cNvSpPr>
          <p:nvPr>
            <p:ph type="body" idx="1"/>
          </p:nvPr>
        </p:nvSpPr>
        <p:spPr>
          <a:xfrm>
            <a:off x="5226050" y="1422400"/>
            <a:ext cx="4249738" cy="5308600"/>
          </a:xfrm>
        </p:spPr>
        <p:txBody>
          <a:bodyPr lIns="0" tIns="0" rIns="0" bIns="0"/>
          <a:lstStyle/>
          <a:p>
            <a:pPr marL="0" indent="0">
              <a:lnSpc>
                <a:spcPct val="95000"/>
              </a:lnSpc>
              <a:spcBef>
                <a:spcPct val="0"/>
              </a:spcBef>
              <a:buFontTx/>
              <a:buNone/>
            </a:pPr>
            <a:r>
              <a:rPr lang="en-US" sz="2700" b="1">
                <a:solidFill>
                  <a:srgbClr val="332B29"/>
                </a:solidFill>
                <a:latin typeface="Times" pitchFamily="34"/>
              </a:rPr>
              <a:t> </a:t>
            </a:r>
            <a:r>
              <a:rPr lang="en-US" sz="2700">
                <a:solidFill>
                  <a:srgbClr val="332B29"/>
                </a:solidFill>
                <a:latin typeface="Arial" pitchFamily="34" charset="0"/>
              </a:rPr>
              <a:t>There are among 40,000 flowers grown in the Domain, which are planted twice a year in spring, and in summer. The Domain’s 70 acres of richly wooded parks make a perfect setting for walks and relaxing moments.</a:t>
            </a:r>
            <a:endParaRPr lang="en-US"/>
          </a:p>
          <a:p>
            <a:pPr marL="0" indent="0">
              <a:lnSpc>
                <a:spcPct val="95000"/>
              </a:lnSpc>
              <a:spcBef>
                <a:spcPct val="0"/>
              </a:spcBef>
              <a:buFontTx/>
              <a:buNone/>
            </a:pPr>
            <a:r>
              <a:rPr lang="en-US" sz="2700">
                <a:solidFill>
                  <a:srgbClr val="332B29"/>
                </a:solidFill>
                <a:latin typeface="Times" pitchFamily="34"/>
              </a:rPr>
              <a:t> </a:t>
            </a:r>
            <a:endParaRPr lang="en-US"/>
          </a:p>
          <a:p>
            <a:pPr marL="0" indent="0">
              <a:lnSpc>
                <a:spcPct val="95000"/>
              </a:lnSpc>
              <a:spcBef>
                <a:spcPct val="0"/>
              </a:spcBef>
              <a:buFontTx/>
              <a:buNone/>
            </a:pPr>
            <a:r>
              <a:rPr lang="en-US" sz="2700" b="1">
                <a:solidFill>
                  <a:srgbClr val="332B29"/>
                </a:solidFill>
                <a:latin typeface="Arial" pitchFamily="34" charset="0"/>
              </a:rPr>
              <a:t>Diane Made this^</a:t>
            </a:r>
          </a:p>
        </p:txBody>
      </p:sp>
      <p:pic>
        <p:nvPicPr>
          <p:cNvPr id="6148" name="Picture 4"/>
          <p:cNvPicPr>
            <a:picLocks noChangeAspect="1" noChangeArrowheads="1"/>
          </p:cNvPicPr>
          <p:nvPr/>
        </p:nvPicPr>
        <p:blipFill>
          <a:blip r:embed="rId2" cstate="print"/>
          <a:srcRect/>
          <a:stretch>
            <a:fillRect/>
          </a:stretch>
        </p:blipFill>
        <p:spPr bwMode="auto">
          <a:xfrm>
            <a:off x="812800" y="1422400"/>
            <a:ext cx="3914775" cy="2441575"/>
          </a:xfrm>
          <a:prstGeom prst="rect">
            <a:avLst/>
          </a:prstGeom>
          <a:noFill/>
        </p:spPr>
      </p:pic>
      <p:pic>
        <p:nvPicPr>
          <p:cNvPr id="6149" name="Picture 5"/>
          <p:cNvPicPr>
            <a:picLocks noChangeAspect="1" noChangeArrowheads="1"/>
          </p:cNvPicPr>
          <p:nvPr/>
        </p:nvPicPr>
        <p:blipFill>
          <a:blip r:embed="rId3" cstate="print"/>
          <a:srcRect/>
          <a:stretch>
            <a:fillRect/>
          </a:stretch>
        </p:blipFill>
        <p:spPr bwMode="auto">
          <a:xfrm>
            <a:off x="812800" y="4064000"/>
            <a:ext cx="3881438" cy="29051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p:cNvPicPr>
            <a:picLocks noChangeAspect="1" noChangeArrowheads="1"/>
          </p:cNvPicPr>
          <p:nvPr/>
        </p:nvPicPr>
        <p:blipFill>
          <a:blip r:embed="rId2" cstate="print"/>
          <a:srcRect/>
          <a:stretch>
            <a:fillRect/>
          </a:stretch>
        </p:blipFill>
        <p:spPr bwMode="auto">
          <a:xfrm>
            <a:off x="4673600" y="1930400"/>
            <a:ext cx="5038725" cy="3652838"/>
          </a:xfrm>
          <a:prstGeom prst="rect">
            <a:avLst/>
          </a:prstGeom>
          <a:noFill/>
        </p:spPr>
      </p:pic>
      <p:sp>
        <p:nvSpPr>
          <p:cNvPr id="7173" name="Text Box 5"/>
          <p:cNvSpPr txBox="1">
            <a:spLocks noChangeArrowheads="1"/>
          </p:cNvSpPr>
          <p:nvPr/>
        </p:nvSpPr>
        <p:spPr bwMode="auto">
          <a:xfrm>
            <a:off x="257175" y="280988"/>
            <a:ext cx="9493250" cy="776287"/>
          </a:xfrm>
          <a:prstGeom prst="rect">
            <a:avLst/>
          </a:prstGeom>
          <a:noFill/>
          <a:ln w="9525">
            <a:noFill/>
            <a:miter lim="800000"/>
            <a:headEnd/>
            <a:tailEnd/>
          </a:ln>
          <a:effectLst/>
        </p:spPr>
        <p:txBody>
          <a:bodyPr lIns="0" tIns="0" rIns="0" bIns="0">
            <a:spAutoFit/>
          </a:bodyPr>
          <a:lstStyle/>
          <a:p>
            <a:pPr>
              <a:lnSpc>
                <a:spcPct val="95000"/>
              </a:lnSpc>
            </a:pPr>
            <a:r>
              <a:rPr lang="en-US" sz="4300">
                <a:solidFill>
                  <a:srgbClr val="332B29"/>
                </a:solidFill>
                <a:latin typeface="Times" pitchFamily="34"/>
              </a:rPr>
              <a:t>5. Garden- Catherine's Garden</a:t>
            </a:r>
          </a:p>
        </p:txBody>
      </p:sp>
      <p:sp>
        <p:nvSpPr>
          <p:cNvPr id="7174" name="Text Box 6"/>
          <p:cNvSpPr txBox="1">
            <a:spLocks noChangeArrowheads="1"/>
          </p:cNvSpPr>
          <p:nvPr/>
        </p:nvSpPr>
        <p:spPr bwMode="auto">
          <a:xfrm>
            <a:off x="346075" y="1439863"/>
            <a:ext cx="3825875" cy="3705225"/>
          </a:xfrm>
          <a:prstGeom prst="rect">
            <a:avLst/>
          </a:prstGeom>
          <a:noFill/>
          <a:ln w="9525">
            <a:noFill/>
            <a:miter lim="800000"/>
            <a:headEnd/>
            <a:tailEnd/>
          </a:ln>
          <a:effectLst/>
        </p:spPr>
        <p:txBody>
          <a:bodyPr lIns="0" tIns="0" rIns="0" bIns="0">
            <a:spAutoFit/>
          </a:bodyPr>
          <a:lstStyle/>
          <a:p>
            <a:pPr>
              <a:lnSpc>
                <a:spcPct val="95000"/>
              </a:lnSpc>
            </a:pPr>
            <a:r>
              <a:rPr lang="en-US" sz="2900">
                <a:solidFill>
                  <a:srgbClr val="332B29"/>
                </a:solidFill>
                <a:latin typeface="Arial" pitchFamily="34" charset="0"/>
              </a:rPr>
              <a:t>The Garden of Catherine de Médicis is lined on the east with a sloping bed delimiting the moats, which are filled by the waters of the Cher River.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332B29"/>
                </a:solidFill>
                <a:latin typeface="Times" pitchFamily="34"/>
              </a:rPr>
              <a:t>6. History </a:t>
            </a:r>
          </a:p>
        </p:txBody>
      </p:sp>
      <p:sp>
        <p:nvSpPr>
          <p:cNvPr id="8194" name="Rectangle 2"/>
          <p:cNvSpPr>
            <a:spLocks noGrp="1" noChangeArrowheads="1"/>
          </p:cNvSpPr>
          <p:nvPr>
            <p:ph type="body" idx="1"/>
          </p:nvPr>
        </p:nvSpPr>
        <p:spPr>
          <a:xfrm>
            <a:off x="239713" y="1827213"/>
            <a:ext cx="4664075" cy="4054475"/>
          </a:xfrm>
        </p:spPr>
        <p:txBody>
          <a:bodyPr lIns="0" tIns="0" rIns="0" bIns="0"/>
          <a:lstStyle/>
          <a:p>
            <a:pPr marL="0" indent="0">
              <a:lnSpc>
                <a:spcPct val="95000"/>
              </a:lnSpc>
              <a:spcBef>
                <a:spcPct val="0"/>
              </a:spcBef>
              <a:buFontTx/>
              <a:buNone/>
            </a:pPr>
            <a:r>
              <a:rPr lang="en-US" sz="2700" b="1">
                <a:solidFill>
                  <a:srgbClr val="332B29"/>
                </a:solidFill>
                <a:latin typeface="Helvetica" pitchFamily="34"/>
              </a:rPr>
              <a:t>Throughout its history, this emblematic Castle has always attracted talent and inspired great artists. Conveying beauty and combining the elegance of architecture with that of the spirit is also sharing an elegant way of life.</a:t>
            </a:r>
          </a:p>
        </p:txBody>
      </p:sp>
      <p:pic>
        <p:nvPicPr>
          <p:cNvPr id="8196" name="Picture 4"/>
          <p:cNvPicPr>
            <a:picLocks noChangeAspect="1" noChangeArrowheads="1"/>
          </p:cNvPicPr>
          <p:nvPr/>
        </p:nvPicPr>
        <p:blipFill>
          <a:blip r:embed="rId2" cstate="print"/>
          <a:srcRect/>
          <a:stretch>
            <a:fillRect/>
          </a:stretch>
        </p:blipFill>
        <p:spPr bwMode="auto">
          <a:xfrm>
            <a:off x="5283200" y="304800"/>
            <a:ext cx="4557713" cy="68580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332B29"/>
                </a:solidFill>
                <a:latin typeface="Times" pitchFamily="34"/>
              </a:rPr>
              <a:t>7. Animeux</a:t>
            </a:r>
          </a:p>
        </p:txBody>
      </p:sp>
      <p:sp>
        <p:nvSpPr>
          <p:cNvPr id="9218" name="Rectangle 2"/>
          <p:cNvSpPr>
            <a:spLocks noGrp="1" noChangeArrowheads="1"/>
          </p:cNvSpPr>
          <p:nvPr>
            <p:ph type="body" idx="1"/>
          </p:nvPr>
        </p:nvSpPr>
        <p:spPr>
          <a:xfrm>
            <a:off x="460375" y="1016000"/>
            <a:ext cx="9028113" cy="6264275"/>
          </a:xfrm>
        </p:spPr>
        <p:txBody>
          <a:bodyPr lIns="0" tIns="0" rIns="0" bIns="0"/>
          <a:lstStyle/>
          <a:p>
            <a:pPr marL="0" indent="0">
              <a:lnSpc>
                <a:spcPct val="95000"/>
              </a:lnSpc>
              <a:spcBef>
                <a:spcPct val="0"/>
              </a:spcBef>
              <a:buFontTx/>
              <a:buNone/>
            </a:pPr>
            <a:r>
              <a:rPr lang="en-US" sz="2700">
                <a:solidFill>
                  <a:srgbClr val="332B29"/>
                </a:solidFill>
                <a:latin typeface="Arial" pitchFamily="34" charset="0"/>
              </a:rPr>
              <a:t>Nikos, Nausicaa, Gliko et Apollonia, profitent de l’espace qui leur est réservé, dans « le Parc aux Ânes », tout proche des grilles d’entrée du château.</a:t>
            </a:r>
            <a:endParaRPr lang="en-US"/>
          </a:p>
          <a:p>
            <a:pPr marL="0" indent="0">
              <a:lnSpc>
                <a:spcPct val="95000"/>
              </a:lnSpc>
              <a:spcBef>
                <a:spcPct val="0"/>
              </a:spcBef>
              <a:buFontTx/>
              <a:buNone/>
            </a:pPr>
            <a:r>
              <a:rPr lang="en-US" sz="2700">
                <a:solidFill>
                  <a:srgbClr val="332B29"/>
                </a:solidFill>
                <a:latin typeface="Times" pitchFamily="34"/>
              </a:rPr>
              <a:t> </a:t>
            </a:r>
            <a:endParaRPr lang="en-US"/>
          </a:p>
          <a:p>
            <a:pPr marL="0" indent="0">
              <a:lnSpc>
                <a:spcPct val="95000"/>
              </a:lnSpc>
              <a:spcBef>
                <a:spcPct val="0"/>
              </a:spcBef>
              <a:buFontTx/>
              <a:buNone/>
            </a:pPr>
            <a:r>
              <a:rPr lang="en-US" sz="2700">
                <a:solidFill>
                  <a:srgbClr val="332B29"/>
                </a:solidFill>
                <a:latin typeface="Times" pitchFamily="34"/>
              </a:rPr>
              <a:t> </a:t>
            </a:r>
            <a:endParaRPr lang="en-US"/>
          </a:p>
          <a:p>
            <a:pPr marL="0" indent="0">
              <a:lnSpc>
                <a:spcPct val="95000"/>
              </a:lnSpc>
              <a:spcBef>
                <a:spcPct val="0"/>
              </a:spcBef>
              <a:buFontTx/>
              <a:buNone/>
            </a:pPr>
            <a:r>
              <a:rPr lang="en-US" sz="2700">
                <a:solidFill>
                  <a:srgbClr val="332B29"/>
                </a:solidFill>
                <a:latin typeface="Times" pitchFamily="34"/>
              </a:rPr>
              <a:t> </a:t>
            </a:r>
            <a:endParaRPr lang="en-US"/>
          </a:p>
          <a:p>
            <a:pPr marL="0" indent="0">
              <a:lnSpc>
                <a:spcPct val="95000"/>
              </a:lnSpc>
              <a:spcBef>
                <a:spcPct val="0"/>
              </a:spcBef>
              <a:buFontTx/>
              <a:buNone/>
            </a:pPr>
            <a:r>
              <a:rPr lang="en-US" sz="2700">
                <a:solidFill>
                  <a:srgbClr val="332B29"/>
                </a:solidFill>
                <a:latin typeface="Times" pitchFamily="34"/>
              </a:rPr>
              <a:t> </a:t>
            </a:r>
            <a:endParaRPr lang="en-US"/>
          </a:p>
          <a:p>
            <a:pPr marL="0" indent="0">
              <a:lnSpc>
                <a:spcPct val="95000"/>
              </a:lnSpc>
              <a:spcBef>
                <a:spcPct val="0"/>
              </a:spcBef>
              <a:buFontTx/>
              <a:buNone/>
            </a:pPr>
            <a:r>
              <a:rPr lang="en-US" sz="2700">
                <a:solidFill>
                  <a:srgbClr val="332B29"/>
                </a:solidFill>
                <a:latin typeface="Times" pitchFamily="34"/>
              </a:rPr>
              <a:t> </a:t>
            </a:r>
            <a:endParaRPr lang="en-US"/>
          </a:p>
          <a:p>
            <a:pPr marL="0" indent="0">
              <a:lnSpc>
                <a:spcPct val="95000"/>
              </a:lnSpc>
              <a:spcBef>
                <a:spcPct val="0"/>
              </a:spcBef>
              <a:buFontTx/>
              <a:buNone/>
            </a:pPr>
            <a:r>
              <a:rPr lang="en-US" sz="2400">
                <a:solidFill>
                  <a:srgbClr val="332B29"/>
                </a:solidFill>
                <a:latin typeface="Times" pitchFamily="34"/>
              </a:rPr>
              <a:t> </a:t>
            </a:r>
            <a:endParaRPr lang="en-US"/>
          </a:p>
          <a:p>
            <a:pPr marL="0" indent="0">
              <a:lnSpc>
                <a:spcPct val="95000"/>
              </a:lnSpc>
              <a:spcBef>
                <a:spcPct val="0"/>
              </a:spcBef>
              <a:buFontTx/>
              <a:buNone/>
            </a:pPr>
            <a:r>
              <a:rPr lang="en-US" sz="2400">
                <a:solidFill>
                  <a:srgbClr val="332B29"/>
                </a:solidFill>
                <a:latin typeface="Times" pitchFamily="34"/>
              </a:rPr>
              <a:t> </a:t>
            </a:r>
            <a:endParaRPr lang="en-US"/>
          </a:p>
          <a:p>
            <a:pPr marL="0" indent="0">
              <a:lnSpc>
                <a:spcPct val="95000"/>
              </a:lnSpc>
              <a:spcBef>
                <a:spcPct val="0"/>
              </a:spcBef>
              <a:buFontTx/>
              <a:buNone/>
            </a:pPr>
            <a:r>
              <a:rPr lang="en-US" sz="2400">
                <a:solidFill>
                  <a:srgbClr val="332B29"/>
                </a:solidFill>
                <a:latin typeface="Times" pitchFamily="34"/>
              </a:rPr>
              <a:t> </a:t>
            </a:r>
            <a:endParaRPr lang="en-US"/>
          </a:p>
          <a:p>
            <a:pPr marL="0" indent="0">
              <a:lnSpc>
                <a:spcPct val="95000"/>
              </a:lnSpc>
              <a:spcBef>
                <a:spcPct val="0"/>
              </a:spcBef>
              <a:buFontTx/>
              <a:buNone/>
            </a:pPr>
            <a:r>
              <a:rPr lang="en-US" sz="2400">
                <a:solidFill>
                  <a:srgbClr val="332B29"/>
                </a:solidFill>
                <a:latin typeface="Times" pitchFamily="34"/>
              </a:rPr>
              <a:t> </a:t>
            </a:r>
            <a:endParaRPr lang="en-US"/>
          </a:p>
          <a:p>
            <a:pPr marL="0" indent="0">
              <a:lnSpc>
                <a:spcPct val="95000"/>
              </a:lnSpc>
              <a:spcBef>
                <a:spcPct val="0"/>
              </a:spcBef>
              <a:buFontTx/>
              <a:buNone/>
            </a:pPr>
            <a:r>
              <a:rPr lang="en-US" sz="2700">
                <a:solidFill>
                  <a:srgbClr val="332B29"/>
                </a:solidFill>
                <a:latin typeface="Arial" pitchFamily="34" charset="0"/>
              </a:rPr>
              <a:t>Nikos, Nausicaa, Gliko and Apollonia, benefit from the space which is reserved for them, in “the Donkey Park”, right next to the Castles’ entry gates.</a:t>
            </a:r>
            <a:endParaRPr lang="en-US"/>
          </a:p>
          <a:p>
            <a:pPr marL="0" indent="0">
              <a:lnSpc>
                <a:spcPct val="95000"/>
              </a:lnSpc>
              <a:spcBef>
                <a:spcPct val="0"/>
              </a:spcBef>
              <a:buFontTx/>
              <a:buNone/>
            </a:pPr>
            <a:r>
              <a:rPr lang="en-US" sz="2700">
                <a:solidFill>
                  <a:srgbClr val="332B29"/>
                </a:solidFill>
                <a:latin typeface="Times" pitchFamily="34"/>
              </a:rPr>
              <a:t/>
            </a:r>
            <a:br>
              <a:rPr lang="en-US" sz="2700">
                <a:solidFill>
                  <a:srgbClr val="332B29"/>
                </a:solidFill>
                <a:latin typeface="Times" pitchFamily="34"/>
              </a:rPr>
            </a:br>
            <a:r>
              <a:rPr lang="en-US" sz="2700">
                <a:solidFill>
                  <a:srgbClr val="332B29"/>
                </a:solidFill>
                <a:latin typeface="Times" pitchFamily="34"/>
              </a:rPr>
              <a:t> </a:t>
            </a:r>
          </a:p>
        </p:txBody>
      </p:sp>
      <p:pic>
        <p:nvPicPr>
          <p:cNvPr id="9220" name="Picture 4"/>
          <p:cNvPicPr>
            <a:picLocks noChangeAspect="1" noChangeArrowheads="1"/>
          </p:cNvPicPr>
          <p:nvPr/>
        </p:nvPicPr>
        <p:blipFill>
          <a:blip r:embed="rId2" cstate="print"/>
          <a:srcRect/>
          <a:stretch>
            <a:fillRect/>
          </a:stretch>
        </p:blipFill>
        <p:spPr bwMode="auto">
          <a:xfrm>
            <a:off x="508000" y="2209800"/>
            <a:ext cx="9144000" cy="32004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247650" y="304800"/>
            <a:ext cx="9664700" cy="914400"/>
          </a:xfrm>
        </p:spPr>
        <p:txBody>
          <a:bodyPr lIns="0" tIns="0" rIns="0" bIns="0" anchor="t"/>
          <a:lstStyle/>
          <a:p>
            <a:pPr algn="l">
              <a:lnSpc>
                <a:spcPct val="95000"/>
              </a:lnSpc>
            </a:pPr>
            <a:r>
              <a:rPr lang="en-US" sz="4300">
                <a:solidFill>
                  <a:srgbClr val="332B29"/>
                </a:solidFill>
                <a:latin typeface="Times" pitchFamily="34"/>
              </a:rPr>
              <a:t>8. Diane de Poitiers' bedroom</a:t>
            </a:r>
          </a:p>
        </p:txBody>
      </p:sp>
      <p:sp>
        <p:nvSpPr>
          <p:cNvPr id="10242" name="Rectangle 2"/>
          <p:cNvSpPr>
            <a:spLocks noGrp="1" noChangeArrowheads="1"/>
          </p:cNvSpPr>
          <p:nvPr>
            <p:ph type="body" sz="half" idx="1"/>
          </p:nvPr>
        </p:nvSpPr>
        <p:spPr>
          <a:xfrm>
            <a:off x="244475" y="1825625"/>
            <a:ext cx="4591050" cy="5492750"/>
          </a:xfrm>
        </p:spPr>
        <p:txBody>
          <a:bodyPr lIns="0" tIns="0" rIns="0" bIns="0"/>
          <a:lstStyle/>
          <a:p>
            <a:pPr marL="0" indent="0">
              <a:lnSpc>
                <a:spcPct val="95000"/>
              </a:lnSpc>
              <a:spcBef>
                <a:spcPct val="0"/>
              </a:spcBef>
              <a:buFontTx/>
              <a:buNone/>
            </a:pPr>
            <a:r>
              <a:rPr lang="en-US" sz="2100">
                <a:solidFill>
                  <a:srgbClr val="332B29"/>
                </a:solidFill>
                <a:latin typeface="Times" pitchFamily="34"/>
              </a:rPr>
              <a:t>The room used by </a:t>
            </a:r>
            <a:r>
              <a:rPr lang="en-US" sz="2100" u="sng">
                <a:solidFill>
                  <a:srgbClr val="EE9922"/>
                </a:solidFill>
                <a:latin typeface="Times" pitchFamily="34"/>
                <a:hlinkClick r:id="rId2"/>
              </a:rPr>
              <a:t>Diane de Poitiers</a:t>
            </a:r>
            <a:r>
              <a:rPr lang="en-US" sz="2100">
                <a:solidFill>
                  <a:srgbClr val="332B29"/>
                </a:solidFill>
                <a:latin typeface="Times" pitchFamily="34"/>
              </a:rPr>
              <a:t>, mistress of Henry II, has a fireplace by </a:t>
            </a:r>
            <a:r>
              <a:rPr lang="en-US" sz="2100" u="sng">
                <a:solidFill>
                  <a:srgbClr val="EE9922"/>
                </a:solidFill>
                <a:latin typeface="Times" pitchFamily="34"/>
                <a:hlinkClick r:id="rId3"/>
              </a:rPr>
              <a:t>Jean Goujon</a:t>
            </a:r>
            <a:r>
              <a:rPr lang="en-US" sz="2100">
                <a:solidFill>
                  <a:srgbClr val="332B29"/>
                </a:solidFill>
                <a:latin typeface="Times" pitchFamily="34"/>
              </a:rPr>
              <a:t>, a French sculptor of the </a:t>
            </a:r>
            <a:r>
              <a:rPr lang="en-US" sz="2100" u="sng">
                <a:solidFill>
                  <a:srgbClr val="EE9922"/>
                </a:solidFill>
                <a:latin typeface="Times" pitchFamily="34"/>
                <a:hlinkClick r:id="rId4"/>
              </a:rPr>
              <a:t>Fontainebleau School</a:t>
            </a:r>
            <a:r>
              <a:rPr lang="en-US" sz="2100">
                <a:solidFill>
                  <a:srgbClr val="332B29"/>
                </a:solidFill>
                <a:latin typeface="Times" pitchFamily="34"/>
              </a:rPr>
              <a:t>, which bears the initials of Henry II and </a:t>
            </a:r>
            <a:r>
              <a:rPr lang="en-US" sz="2100" u="sng">
                <a:solidFill>
                  <a:srgbClr val="EE9922"/>
                </a:solidFill>
                <a:latin typeface="Times" pitchFamily="34"/>
                <a:hlinkClick r:id="rId5"/>
              </a:rPr>
              <a:t>Catherine de' Medici</a:t>
            </a:r>
            <a:r>
              <a:rPr lang="en-US" sz="2100">
                <a:solidFill>
                  <a:srgbClr val="332B29"/>
                </a:solidFill>
                <a:latin typeface="Times" pitchFamily="34"/>
              </a:rPr>
              <a:t>: interlaced Hs and Cs that could be considered as forming the D of "Diane". The </a:t>
            </a:r>
            <a:r>
              <a:rPr lang="en-US" sz="2100" u="sng">
                <a:solidFill>
                  <a:srgbClr val="EE9922"/>
                </a:solidFill>
                <a:latin typeface="Times" pitchFamily="34"/>
                <a:hlinkClick r:id="rId6"/>
              </a:rPr>
              <a:t>coffered ceiling</a:t>
            </a:r>
            <a:r>
              <a:rPr lang="en-US" sz="2100">
                <a:solidFill>
                  <a:srgbClr val="332B29"/>
                </a:solidFill>
                <a:latin typeface="Times" pitchFamily="34"/>
              </a:rPr>
              <a:t> also contains these initials.</a:t>
            </a:r>
            <a:endParaRPr lang="en-US"/>
          </a:p>
          <a:p>
            <a:pPr marL="0" indent="0">
              <a:lnSpc>
                <a:spcPct val="95000"/>
              </a:lnSpc>
              <a:spcBef>
                <a:spcPct val="0"/>
              </a:spcBef>
              <a:buFontTx/>
              <a:buNone/>
            </a:pPr>
            <a:r>
              <a:rPr lang="en-US" sz="2100">
                <a:solidFill>
                  <a:srgbClr val="332B29"/>
                </a:solidFill>
                <a:latin typeface="Times" pitchFamily="34"/>
              </a:rPr>
              <a:t> </a:t>
            </a:r>
            <a:endParaRPr lang="en-US"/>
          </a:p>
          <a:p>
            <a:pPr marL="0" indent="0">
              <a:lnSpc>
                <a:spcPct val="95000"/>
              </a:lnSpc>
              <a:spcBef>
                <a:spcPct val="0"/>
              </a:spcBef>
              <a:buFontTx/>
              <a:buNone/>
            </a:pPr>
            <a:r>
              <a:rPr lang="en-US" sz="2100">
                <a:solidFill>
                  <a:srgbClr val="332B29"/>
                </a:solidFill>
                <a:latin typeface="Times" pitchFamily="34"/>
              </a:rPr>
              <a:t>The four-poster bed dates from the early 17th century and the Henry II armchairs are covered with cordovan leather. Over the fireplace is a 19th century portrait of Catherine de' Medici by </a:t>
            </a:r>
            <a:r>
              <a:rPr lang="en-US" sz="2100" u="sng">
                <a:solidFill>
                  <a:srgbClr val="EE9922"/>
                </a:solidFill>
                <a:latin typeface="Times" pitchFamily="34"/>
                <a:hlinkClick r:id="rId7"/>
              </a:rPr>
              <a:t>Sauvage</a:t>
            </a:r>
            <a:r>
              <a:rPr lang="en-US" sz="2100">
                <a:solidFill>
                  <a:srgbClr val="332B29"/>
                </a:solidFill>
                <a:latin typeface="Times" pitchFamily="34"/>
              </a:rPr>
              <a:t>.</a:t>
            </a:r>
          </a:p>
        </p:txBody>
      </p:sp>
      <p:sp>
        <p:nvSpPr>
          <p:cNvPr id="10243" name="Rectangle 3"/>
          <p:cNvSpPr>
            <a:spLocks noGrp="1" noChangeArrowheads="1"/>
          </p:cNvSpPr>
          <p:nvPr>
            <p:ph type="body" sz="half" idx="2"/>
          </p:nvPr>
        </p:nvSpPr>
        <p:spPr>
          <a:xfrm>
            <a:off x="5327650" y="1828800"/>
            <a:ext cx="4584700" cy="5486400"/>
          </a:xfrm>
        </p:spPr>
        <p:txBody>
          <a:bodyPr lIns="0" tIns="0" rIns="0" bIns="0"/>
          <a:lstStyle/>
          <a:p>
            <a:pPr marL="0" indent="0">
              <a:lnSpc>
                <a:spcPct val="95000"/>
              </a:lnSpc>
              <a:spcBef>
                <a:spcPct val="0"/>
              </a:spcBef>
              <a:buFontTx/>
              <a:buNone/>
            </a:pPr>
            <a:r>
              <a:rPr lang="en-US" sz="2700">
                <a:solidFill>
                  <a:srgbClr val="332B29"/>
                </a:solidFill>
                <a:latin typeface="Times" pitchFamily="34"/>
              </a:rPr>
              <a:t> </a:t>
            </a:r>
          </a:p>
        </p:txBody>
      </p:sp>
      <p:pic>
        <p:nvPicPr>
          <p:cNvPr id="10245" name="Picture 5"/>
          <p:cNvPicPr>
            <a:picLocks noChangeAspect="1" noChangeArrowheads="1"/>
          </p:cNvPicPr>
          <p:nvPr/>
        </p:nvPicPr>
        <p:blipFill>
          <a:blip r:embed="rId8" cstate="print"/>
          <a:srcRect/>
          <a:stretch>
            <a:fillRect/>
          </a:stretch>
        </p:blipFill>
        <p:spPr bwMode="auto">
          <a:xfrm>
            <a:off x="5892800" y="3352800"/>
            <a:ext cx="3705225" cy="2590800"/>
          </a:xfrm>
          <a:prstGeom prst="rect">
            <a:avLst/>
          </a:prstGeom>
          <a:noFill/>
        </p:spPr>
      </p:pic>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615</TotalTime>
  <Words>156</Words>
  <Application>Microsoft Office PowerPoint</Application>
  <PresentationFormat>Custom</PresentationFormat>
  <Paragraphs>70</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Times New Roman</vt:lpstr>
      <vt:lpstr>Times</vt:lpstr>
      <vt:lpstr>Arial</vt:lpstr>
      <vt:lpstr>Helvetica</vt:lpstr>
      <vt:lpstr>sans-serif</vt:lpstr>
      <vt:lpstr>Wingdings</vt:lpstr>
      <vt:lpstr>Default Design</vt:lpstr>
      <vt:lpstr>Chateau de Chenonceau</vt:lpstr>
      <vt:lpstr>1. "Castle of the Ladies"</vt:lpstr>
      <vt:lpstr>2. History</vt:lpstr>
      <vt:lpstr>Slide 4</vt:lpstr>
      <vt:lpstr>4. Garden- Diane's Garden</vt:lpstr>
      <vt:lpstr>Slide 6</vt:lpstr>
      <vt:lpstr>6. History </vt:lpstr>
      <vt:lpstr>7. Animeux</vt:lpstr>
      <vt:lpstr>8. Diane de Poitiers' bedroom</vt:lpstr>
      <vt:lpstr>Slide 10</vt:lpstr>
      <vt:lpstr>10. Prices</vt:lpstr>
      <vt:lpstr>11. Hours</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dc:creator>
  <cp:lastModifiedBy>renee kurtz</cp:lastModifiedBy>
  <cp:revision>1</cp:revision>
  <dcterms:created xsi:type="dcterms:W3CDTF">2004-05-06T09:28:21Z</dcterms:created>
  <dcterms:modified xsi:type="dcterms:W3CDTF">2011-11-22T13:40:02Z</dcterms:modified>
</cp:coreProperties>
</file>